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2" r:id="rId2"/>
    <p:sldId id="263" r:id="rId3"/>
    <p:sldId id="256" r:id="rId4"/>
    <p:sldId id="264" r:id="rId5"/>
    <p:sldId id="266" r:id="rId6"/>
    <p:sldId id="265"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C208C8-2C0B-0F6F-415D-D85C4EB4C3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72F65E9-B1DA-1ACB-C011-BE2D58E1E9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74A11-DC9E-4501-86E3-120F31E36001}" type="datetimeFigureOut">
              <a:rPr lang="en-GB" smtClean="0"/>
              <a:t>08/09/2025</a:t>
            </a:fld>
            <a:endParaRPr lang="en-GB"/>
          </a:p>
        </p:txBody>
      </p:sp>
      <p:sp>
        <p:nvSpPr>
          <p:cNvPr id="4" name="Footer Placeholder 3">
            <a:extLst>
              <a:ext uri="{FF2B5EF4-FFF2-40B4-BE49-F238E27FC236}">
                <a16:creationId xmlns:a16="http://schemas.microsoft.com/office/drawing/2014/main" id="{F9222341-0FDF-9002-3AC9-B6ADF71A37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CCE6C9A-FC2E-6BF5-8B23-4A516188BE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D492-EB98-49A7-A4AA-4CA0AA50A9AC}" type="slidenum">
              <a:rPr lang="en-GB" smtClean="0"/>
              <a:t>‹#›</a:t>
            </a:fld>
            <a:endParaRPr lang="en-GB"/>
          </a:p>
        </p:txBody>
      </p:sp>
    </p:spTree>
    <p:extLst>
      <p:ext uri="{BB962C8B-B14F-4D97-AF65-F5344CB8AC3E}">
        <p14:creationId xmlns:p14="http://schemas.microsoft.com/office/powerpoint/2010/main" val="304974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F7DEE-9B2C-491E-BF38-A2DCCB914E75}" type="datetimeFigureOut">
              <a:rPr lang="en-GB" smtClean="0"/>
              <a:t>08/09/2025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5F7FD-DDA6-4C2D-8215-5B3927A80481}" type="slidenum">
              <a:rPr lang="en-GB" smtClean="0"/>
              <a:t>‹#›</a:t>
            </a:fld>
            <a:endParaRPr lang="en-GB"/>
          </a:p>
        </p:txBody>
      </p:sp>
    </p:spTree>
    <p:extLst>
      <p:ext uri="{BB962C8B-B14F-4D97-AF65-F5344CB8AC3E}">
        <p14:creationId xmlns:p14="http://schemas.microsoft.com/office/powerpoint/2010/main" val="1304070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5F7FD-DDA6-4C2D-8215-5B3927A80481}" type="slidenum">
              <a:rPr lang="en-GB" smtClean="0"/>
              <a:t>3</a:t>
            </a:fld>
            <a:endParaRPr lang="en-GB"/>
          </a:p>
        </p:txBody>
      </p:sp>
    </p:spTree>
    <p:extLst>
      <p:ext uri="{BB962C8B-B14F-4D97-AF65-F5344CB8AC3E}">
        <p14:creationId xmlns:p14="http://schemas.microsoft.com/office/powerpoint/2010/main" val="2310082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D5EB0-80AF-FC3A-4DD9-7EDBA0E36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7CF24-656E-DCD9-F3F4-C6C6691C7C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8710BD-CC68-B234-14D4-A5BD0D95BAD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061F32F-5622-EED9-D515-1CA547E38DBC}"/>
              </a:ext>
            </a:extLst>
          </p:cNvPr>
          <p:cNvSpPr>
            <a:spLocks noGrp="1"/>
          </p:cNvSpPr>
          <p:nvPr>
            <p:ph type="sldNum" sz="quarter" idx="5"/>
          </p:nvPr>
        </p:nvSpPr>
        <p:spPr/>
        <p:txBody>
          <a:bodyPr/>
          <a:lstStyle/>
          <a:p>
            <a:fld id="{5BF5F7FD-DDA6-4C2D-8215-5B3927A80481}" type="slidenum">
              <a:rPr lang="en-GB" smtClean="0"/>
              <a:t>4</a:t>
            </a:fld>
            <a:endParaRPr lang="en-GB"/>
          </a:p>
        </p:txBody>
      </p:sp>
    </p:spTree>
    <p:extLst>
      <p:ext uri="{BB962C8B-B14F-4D97-AF65-F5344CB8AC3E}">
        <p14:creationId xmlns:p14="http://schemas.microsoft.com/office/powerpoint/2010/main" val="159278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D5EB0-80AF-FC3A-4DD9-7EDBA0E36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7CF24-656E-DCD9-F3F4-C6C6691C7C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8710BD-CC68-B234-14D4-A5BD0D95BAD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061F32F-5622-EED9-D515-1CA547E38DBC}"/>
              </a:ext>
            </a:extLst>
          </p:cNvPr>
          <p:cNvSpPr>
            <a:spLocks noGrp="1"/>
          </p:cNvSpPr>
          <p:nvPr>
            <p:ph type="sldNum" sz="quarter" idx="5"/>
          </p:nvPr>
        </p:nvSpPr>
        <p:spPr/>
        <p:txBody>
          <a:bodyPr/>
          <a:lstStyle/>
          <a:p>
            <a:fld id="{5BF5F7FD-DDA6-4C2D-8215-5B3927A80481}" type="slidenum">
              <a:rPr lang="en-GB" smtClean="0"/>
              <a:t>5</a:t>
            </a:fld>
            <a:endParaRPr lang="en-GB"/>
          </a:p>
        </p:txBody>
      </p:sp>
    </p:spTree>
    <p:extLst>
      <p:ext uri="{BB962C8B-B14F-4D97-AF65-F5344CB8AC3E}">
        <p14:creationId xmlns:p14="http://schemas.microsoft.com/office/powerpoint/2010/main" val="3904191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883A5-9150-2F81-79EC-04439234EE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BA2907-A23C-A634-CF8C-1346D5F8E9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CE53F1-7F58-D82C-A477-430E0C17F0C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4158A5E-C354-5D99-8110-2AA11F794EDC}"/>
              </a:ext>
            </a:extLst>
          </p:cNvPr>
          <p:cNvSpPr>
            <a:spLocks noGrp="1"/>
          </p:cNvSpPr>
          <p:nvPr>
            <p:ph type="sldNum" sz="quarter" idx="5"/>
          </p:nvPr>
        </p:nvSpPr>
        <p:spPr/>
        <p:txBody>
          <a:bodyPr/>
          <a:lstStyle/>
          <a:p>
            <a:fld id="{5BF5F7FD-DDA6-4C2D-8215-5B3927A80481}" type="slidenum">
              <a:rPr lang="en-GB" smtClean="0"/>
              <a:t>6</a:t>
            </a:fld>
            <a:endParaRPr lang="en-GB"/>
          </a:p>
        </p:txBody>
      </p:sp>
    </p:spTree>
    <p:extLst>
      <p:ext uri="{BB962C8B-B14F-4D97-AF65-F5344CB8AC3E}">
        <p14:creationId xmlns:p14="http://schemas.microsoft.com/office/powerpoint/2010/main" val="1131003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4CC4-97BC-1844-6F6E-9DA481FF1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12DEB8-E04E-47A6-6601-AB3F668ED0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53C917-6FFA-3303-18B4-202031EFAF6D}"/>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D35C39AB-E353-0D38-243D-0A6E8FBAB8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26859-2B76-1B79-3FB4-3BBD3F0F562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38162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A498-916F-9D14-F94C-27EA828E7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1436CF-DFD0-DD66-2F6F-8D73FF87DD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932F0-D98A-7F11-D7FB-FE63D372054B}"/>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A2A0A7CE-0E2C-8CE3-FDF2-3E65909EAD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4273-CE5D-658A-8DC2-7AE6566D9838}"/>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7853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8B034-FBC6-7937-5E61-B67DF1549E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406BD0-CFBF-B5B0-F511-62CCFCF2FF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4CCFF6-B2EF-B1D1-C026-52CCDC8044F3}"/>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D7D22101-E447-2E15-529D-C202B4B52F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3CE95-6EE4-220D-5B25-15456BE9B9B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231970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D77-EFC6-DE42-5DB2-909B8E3131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123F80-0DCB-DE91-7225-50089908B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B1DCF-169A-55D3-CE7B-350CA7D9E7A4}"/>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9EE0F5C9-E646-14D8-3BF6-CAD7CBDB97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907691-56CE-7D28-E211-4DD3DA1016A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836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A224-39D1-D03C-5D7E-9F23280B1A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BA899-7014-BC22-6927-3EF612C97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19452-3007-EC21-8E8A-080FEC704F13}"/>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5B09A3FA-D2E5-D275-6727-43F17A101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E7F817-C02F-5D50-5FF4-27CC717A7F7E}"/>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41489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F344-903C-AF9F-419D-D51712B423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0A75B5-451C-5E93-59EC-24FE5C2539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15540C8-23CC-35F1-A340-255F8FCCC2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A7BA6F-45DB-2014-923D-3D4810A6DFF0}"/>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6" name="Footer Placeholder 5">
            <a:extLst>
              <a:ext uri="{FF2B5EF4-FFF2-40B4-BE49-F238E27FC236}">
                <a16:creationId xmlns:a16="http://schemas.microsoft.com/office/drawing/2014/main" id="{D02F58AE-FB76-31D5-9313-E21E86282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275DF-B1D1-545F-C42B-2690678CC5F4}"/>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23853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A36A-A2D8-5C08-4A06-5A8EC2A659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F61B48-DD3D-EFD4-6F3C-1523098A09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DADE8-4FC2-3A1F-625E-BECC7E317E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783248-787B-226E-FEB8-F22495C6AF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290A68-D012-F405-DE28-2953872DCA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D5FED65-C0A2-4A11-F3D0-306D904DFDCA}"/>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8" name="Footer Placeholder 7">
            <a:extLst>
              <a:ext uri="{FF2B5EF4-FFF2-40B4-BE49-F238E27FC236}">
                <a16:creationId xmlns:a16="http://schemas.microsoft.com/office/drawing/2014/main" id="{EDE0BD47-D403-3379-D340-53011D83BF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0EBF01-EB7E-B55C-72D4-60C54E162726}"/>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4589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AD15-E380-E30D-88AA-8A114E95F8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DD9D7-907F-9ED3-0F01-132059531AC8}"/>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4" name="Footer Placeholder 3">
            <a:extLst>
              <a:ext uri="{FF2B5EF4-FFF2-40B4-BE49-F238E27FC236}">
                <a16:creationId xmlns:a16="http://schemas.microsoft.com/office/drawing/2014/main" id="{39B6796D-E1BA-2F20-20CD-3D6F27642E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543E435-C848-434B-7D86-FD1CCB6B4C3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26789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3D1858-D4AC-AD9F-48AA-EF40E8701221}"/>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3" name="Footer Placeholder 2">
            <a:extLst>
              <a:ext uri="{FF2B5EF4-FFF2-40B4-BE49-F238E27FC236}">
                <a16:creationId xmlns:a16="http://schemas.microsoft.com/office/drawing/2014/main" id="{38690252-BF56-9CE7-62F3-9419C3914FB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08B9D9-1F3B-D616-8613-BABE1CF5C370}"/>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56376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D965C-CDDF-2524-0492-B1230B61AD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C71B09-5E05-81D7-72B9-0883429B37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DCC9D0-7EB8-659F-DE8C-9113CE249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F62A7E-E8BB-C695-E8F9-75B806BF29D8}"/>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6" name="Footer Placeholder 5">
            <a:extLst>
              <a:ext uri="{FF2B5EF4-FFF2-40B4-BE49-F238E27FC236}">
                <a16:creationId xmlns:a16="http://schemas.microsoft.com/office/drawing/2014/main" id="{64AF2953-CD2C-6BC3-E1BF-9367F4ED9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432B1-5E3A-6932-1674-B985E3D3C08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7616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809-A82A-B112-8607-0F5E3E06C6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AA0AF-B53C-B3A6-CE96-A802BB6C6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65DEA07-91A0-B8D1-E20B-810587DC3D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D61078-5996-DDA7-BA72-F53448AA4B0A}"/>
              </a:ext>
            </a:extLst>
          </p:cNvPr>
          <p:cNvSpPr>
            <a:spLocks noGrp="1"/>
          </p:cNvSpPr>
          <p:nvPr>
            <p:ph type="dt" sz="half" idx="10"/>
          </p:nvPr>
        </p:nvSpPr>
        <p:spPr/>
        <p:txBody>
          <a:bodyPr/>
          <a:lstStyle/>
          <a:p>
            <a:fld id="{60EDD060-7686-4182-88FC-FC6F0042F315}" type="datetimeFigureOut">
              <a:rPr lang="en-GB" smtClean="0"/>
              <a:t>08/09/2025</a:t>
            </a:fld>
            <a:endParaRPr lang="en-GB"/>
          </a:p>
        </p:txBody>
      </p:sp>
      <p:sp>
        <p:nvSpPr>
          <p:cNvPr id="6" name="Footer Placeholder 5">
            <a:extLst>
              <a:ext uri="{FF2B5EF4-FFF2-40B4-BE49-F238E27FC236}">
                <a16:creationId xmlns:a16="http://schemas.microsoft.com/office/drawing/2014/main" id="{E4BE9ECE-4EEE-79A1-DB46-90BF1E9A7E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2CDFA7-1701-285E-56FD-4714D571D577}"/>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47563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5D47A-6331-B807-B9BC-A285D235CB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3DAAC9-81D5-9593-85E2-8928D88C9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88FDAE-49C1-1BD7-302B-CAE9DFBDF6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EDD060-7686-4182-88FC-FC6F0042F315}" type="datetimeFigureOut">
              <a:rPr lang="en-GB" smtClean="0"/>
              <a:t>08/09/2025</a:t>
            </a:fld>
            <a:endParaRPr lang="en-GB"/>
          </a:p>
        </p:txBody>
      </p:sp>
      <p:sp>
        <p:nvSpPr>
          <p:cNvPr id="5" name="Footer Placeholder 4">
            <a:extLst>
              <a:ext uri="{FF2B5EF4-FFF2-40B4-BE49-F238E27FC236}">
                <a16:creationId xmlns:a16="http://schemas.microsoft.com/office/drawing/2014/main" id="{3A2D67CA-A4EC-80F3-1C9C-249406EB0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02885D-9808-F523-581B-AAF31DD497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15A525-766D-4717-AE78-CEF784F27558}" type="slidenum">
              <a:rPr lang="en-GB" smtClean="0"/>
              <a:t>‹#›</a:t>
            </a:fld>
            <a:endParaRPr lang="en-GB"/>
          </a:p>
        </p:txBody>
      </p:sp>
      <p:sp>
        <p:nvSpPr>
          <p:cNvPr id="7" name="Rectangle 6">
            <a:extLst>
              <a:ext uri="{FF2B5EF4-FFF2-40B4-BE49-F238E27FC236}">
                <a16:creationId xmlns:a16="http://schemas.microsoft.com/office/drawing/2014/main" id="{4B077F86-F4AC-1BE4-9321-ED8685BC436A}"/>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5991D360-F616-9A12-5CA6-B741AAEA981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7587ABE-F3BA-7543-CDA7-29F4413EF2EB}"/>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ECDCFEF6-E27C-B95D-1833-2C30D51F808A}"/>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530E3443-9700-8DB1-6D58-70983BC5EC5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758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ideo" Target="https://www.youtube.com/embed/X-z07FSlji4?feature=oembed" TargetMode="External"/><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https://www.youtube.com/embed/ktxC3vDukbc?feature=oembed" TargetMode="External"/><Relationship Id="rId5" Type="http://schemas.openxmlformats.org/officeDocument/2006/relationships/image" Target="../media/image7.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ideo" Target="https://www.youtube.com/embed/jIs80gOqedc?feature=oembed" TargetMode="External"/><Relationship Id="rId5" Type="http://schemas.openxmlformats.org/officeDocument/2006/relationships/image" Target="../media/image3.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AEB5F3-2B7C-115E-892E-CB1ECCB0C2C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Communication technologies</a:t>
            </a:r>
          </a:p>
        </p:txBody>
      </p:sp>
      <p:sp>
        <p:nvSpPr>
          <p:cNvPr id="5" name="Rectangle 4">
            <a:extLst>
              <a:ext uri="{FF2B5EF4-FFF2-40B4-BE49-F238E27FC236}">
                <a16:creationId xmlns:a16="http://schemas.microsoft.com/office/drawing/2014/main" id="{F8F33145-EB9F-BAF9-DAAC-5C2EFDE8E74A}"/>
              </a:ext>
            </a:extLst>
          </p:cNvPr>
          <p:cNvSpPr/>
          <p:nvPr/>
        </p:nvSpPr>
        <p:spPr>
          <a:xfrm>
            <a:off x="965791" y="3614064"/>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28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Component 3: Effective digital working practices</a:t>
            </a:r>
          </a:p>
        </p:txBody>
      </p:sp>
    </p:spTree>
    <p:extLst>
      <p:ext uri="{BB962C8B-B14F-4D97-AF65-F5344CB8AC3E}">
        <p14:creationId xmlns:p14="http://schemas.microsoft.com/office/powerpoint/2010/main" val="181097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3" y="1284415"/>
            <a:ext cx="9601200" cy="1292662"/>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Learners should learn about how current and modern technologies are used by </a:t>
            </a:r>
            <a:r>
              <a:rPr lang="en-GB" b="1">
                <a:latin typeface="Segoe UI Variable Text" pitchFamily="2" charset="0"/>
              </a:rPr>
              <a:t>and have </a:t>
            </a:r>
            <a:r>
              <a:rPr lang="en-GB" b="1" dirty="0">
                <a:latin typeface="Segoe UI Variable Text" pitchFamily="2" charset="0"/>
              </a:rPr>
              <a:t>an impact on organisations and their stakeholders. </a:t>
            </a:r>
            <a:endParaRPr lang="en-GB" sz="2000" b="1" dirty="0">
              <a:latin typeface="Segoe UI Variable Text" pitchFamily="2" charset="0"/>
            </a:endParaRPr>
          </a:p>
        </p:txBody>
      </p:sp>
      <p:sp>
        <p:nvSpPr>
          <p:cNvPr id="4" name="TextBox 3">
            <a:extLst>
              <a:ext uri="{FF2B5EF4-FFF2-40B4-BE49-F238E27FC236}">
                <a16:creationId xmlns:a16="http://schemas.microsoft.com/office/drawing/2014/main" id="{1CCA0578-451A-C05D-65D4-56469706DEE5}"/>
              </a:ext>
            </a:extLst>
          </p:cNvPr>
          <p:cNvSpPr txBox="1"/>
          <p:nvPr/>
        </p:nvSpPr>
        <p:spPr>
          <a:xfrm>
            <a:off x="303292" y="3761799"/>
            <a:ext cx="10903423" cy="2185214"/>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know what is meant by an ad hoc network.</a:t>
            </a:r>
          </a:p>
          <a:p>
            <a:pPr marL="285750" indent="-285750">
              <a:buFont typeface="Arial" panose="020B0604020202020204" pitchFamily="34" charset="0"/>
              <a:buChar char="•"/>
            </a:pPr>
            <a:r>
              <a:rPr lang="en-GB" b="1" dirty="0">
                <a:latin typeface="Segoe UI Variable Text" pitchFamily="2" charset="0"/>
              </a:rPr>
              <a:t>To understand the security and performance issues associated with using different types of networks (Open and Ad-hoc)</a:t>
            </a:r>
          </a:p>
          <a:p>
            <a:pPr marL="285750" indent="-285750">
              <a:buFont typeface="Arial" panose="020B0604020202020204" pitchFamily="34" charset="0"/>
              <a:buChar char="•"/>
            </a:pPr>
            <a:r>
              <a:rPr lang="en-GB" b="1" dirty="0">
                <a:latin typeface="Segoe UI Variable Text" pitchFamily="2" charset="0"/>
              </a:rPr>
              <a:t>To discuss the impact the availability of networks can have on individuals and the wider society. </a:t>
            </a:r>
          </a:p>
          <a:p>
            <a:endParaRPr lang="en-GB" b="1" dirty="0">
              <a:latin typeface="Segoe UI Variable Text" pitchFamily="2" charset="0"/>
            </a:endParaRPr>
          </a:p>
        </p:txBody>
      </p:sp>
    </p:spTree>
    <p:extLst>
      <p:ext uri="{BB962C8B-B14F-4D97-AF65-F5344CB8AC3E}">
        <p14:creationId xmlns:p14="http://schemas.microsoft.com/office/powerpoint/2010/main" val="688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AB4485-8764-5099-BDCE-542F1CB4844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Networks</a:t>
            </a:r>
          </a:p>
        </p:txBody>
      </p:sp>
      <p:sp>
        <p:nvSpPr>
          <p:cNvPr id="9" name="TextBox 8">
            <a:extLst>
              <a:ext uri="{FF2B5EF4-FFF2-40B4-BE49-F238E27FC236}">
                <a16:creationId xmlns:a16="http://schemas.microsoft.com/office/drawing/2014/main" id="{1E6AB3CF-3D17-65D5-77FF-E1ADD5DA9B8A}"/>
              </a:ext>
            </a:extLst>
          </p:cNvPr>
          <p:cNvSpPr txBox="1"/>
          <p:nvPr/>
        </p:nvSpPr>
        <p:spPr>
          <a:xfrm>
            <a:off x="182880" y="1294180"/>
            <a:ext cx="7018272" cy="830997"/>
          </a:xfrm>
          <a:prstGeom prst="rect">
            <a:avLst/>
          </a:prstGeom>
          <a:solidFill>
            <a:schemeClr val="bg1">
              <a:lumMod val="95000"/>
            </a:schemeClr>
          </a:solidFill>
        </p:spPr>
        <p:txBody>
          <a:bodyPr wrap="square">
            <a:spAutoFit/>
          </a:bodyPr>
          <a:lstStyle/>
          <a:p>
            <a:r>
              <a:rPr lang="en-GB" sz="1600" dirty="0">
                <a:latin typeface="Segoe UI Variable Text" pitchFamily="2" charset="0"/>
              </a:rPr>
              <a:t>A </a:t>
            </a:r>
            <a:r>
              <a:rPr lang="en-GB" sz="1600" b="1" dirty="0">
                <a:latin typeface="Segoe UI Variable Text" pitchFamily="2" charset="0"/>
              </a:rPr>
              <a:t>network</a:t>
            </a:r>
            <a:r>
              <a:rPr lang="en-GB" sz="1600" dirty="0">
                <a:latin typeface="Segoe UI Variable Text" pitchFamily="2" charset="0"/>
              </a:rPr>
              <a:t> is a system where two or more devices (such as computers, phones, servers, or printers) are connected so they can communicate, share resources, and exchange data.</a:t>
            </a:r>
          </a:p>
        </p:txBody>
      </p:sp>
      <p:sp>
        <p:nvSpPr>
          <p:cNvPr id="13" name="TextBox 12">
            <a:extLst>
              <a:ext uri="{FF2B5EF4-FFF2-40B4-BE49-F238E27FC236}">
                <a16:creationId xmlns:a16="http://schemas.microsoft.com/office/drawing/2014/main" id="{3C10E358-2BBB-CDD3-0FC5-F8EF6BE4D756}"/>
              </a:ext>
            </a:extLst>
          </p:cNvPr>
          <p:cNvSpPr txBox="1"/>
          <p:nvPr/>
        </p:nvSpPr>
        <p:spPr>
          <a:xfrm>
            <a:off x="3762065" y="2246363"/>
            <a:ext cx="3439087"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Types of networks</a:t>
            </a:r>
          </a:p>
        </p:txBody>
      </p:sp>
      <p:sp>
        <p:nvSpPr>
          <p:cNvPr id="32" name="TextBox 31">
            <a:extLst>
              <a:ext uri="{FF2B5EF4-FFF2-40B4-BE49-F238E27FC236}">
                <a16:creationId xmlns:a16="http://schemas.microsoft.com/office/drawing/2014/main" id="{AE57CDD4-C916-1A24-9F1D-5725AE5B5B41}"/>
              </a:ext>
            </a:extLst>
          </p:cNvPr>
          <p:cNvSpPr txBox="1"/>
          <p:nvPr/>
        </p:nvSpPr>
        <p:spPr>
          <a:xfrm>
            <a:off x="7339778" y="1309948"/>
            <a:ext cx="4669342"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a:t>
            </a:r>
          </a:p>
        </p:txBody>
      </p:sp>
      <p:pic>
        <p:nvPicPr>
          <p:cNvPr id="33" name="Picture 32">
            <a:extLst>
              <a:ext uri="{FF2B5EF4-FFF2-40B4-BE49-F238E27FC236}">
                <a16:creationId xmlns:a16="http://schemas.microsoft.com/office/drawing/2014/main" id="{8159BFA4-D9FF-3306-4089-6B5CA3300FE8}"/>
              </a:ext>
            </a:extLst>
          </p:cNvPr>
          <p:cNvPicPr>
            <a:picLocks noChangeAspect="1"/>
          </p:cNvPicPr>
          <p:nvPr/>
        </p:nvPicPr>
        <p:blipFill>
          <a:blip r:embed="rId3"/>
          <a:stretch>
            <a:fillRect/>
          </a:stretch>
        </p:blipFill>
        <p:spPr>
          <a:xfrm>
            <a:off x="8752622" y="572453"/>
            <a:ext cx="638174" cy="638174"/>
          </a:xfrm>
          <a:prstGeom prst="rect">
            <a:avLst/>
          </a:prstGeom>
        </p:spPr>
      </p:pic>
      <p:sp>
        <p:nvSpPr>
          <p:cNvPr id="34" name="TextBox 33">
            <a:extLst>
              <a:ext uri="{FF2B5EF4-FFF2-40B4-BE49-F238E27FC236}">
                <a16:creationId xmlns:a16="http://schemas.microsoft.com/office/drawing/2014/main" id="{A30A71C2-1B04-8CE9-B124-83E85F76B55A}"/>
              </a:ext>
            </a:extLst>
          </p:cNvPr>
          <p:cNvSpPr txBox="1"/>
          <p:nvPr/>
        </p:nvSpPr>
        <p:spPr>
          <a:xfrm>
            <a:off x="9390796" y="599152"/>
            <a:ext cx="2618324" cy="584775"/>
          </a:xfrm>
          <a:prstGeom prst="rect">
            <a:avLst/>
          </a:prstGeom>
          <a:noFill/>
        </p:spPr>
        <p:txBody>
          <a:bodyPr wrap="square">
            <a:spAutoFit/>
          </a:bodyPr>
          <a:lstStyle/>
          <a:p>
            <a:r>
              <a:rPr lang="en-GB" sz="1600" b="1" dirty="0">
                <a:latin typeface="Segoe UI Variable Text" pitchFamily="2" charset="0"/>
              </a:rPr>
              <a:t>Activity – Networks</a:t>
            </a:r>
          </a:p>
          <a:p>
            <a:r>
              <a:rPr lang="en-GB" sz="1600" dirty="0">
                <a:latin typeface="Segoe UI Variable Text" pitchFamily="2" charset="0"/>
              </a:rPr>
              <a:t>Complete Activity A.</a:t>
            </a:r>
          </a:p>
        </p:txBody>
      </p:sp>
      <p:sp>
        <p:nvSpPr>
          <p:cNvPr id="3" name="TextBox 2">
            <a:extLst>
              <a:ext uri="{FF2B5EF4-FFF2-40B4-BE49-F238E27FC236}">
                <a16:creationId xmlns:a16="http://schemas.microsoft.com/office/drawing/2014/main" id="{D4A6984F-B6B5-027A-29EF-692EB1CD99F2}"/>
              </a:ext>
            </a:extLst>
          </p:cNvPr>
          <p:cNvSpPr txBox="1"/>
          <p:nvPr/>
        </p:nvSpPr>
        <p:spPr>
          <a:xfrm>
            <a:off x="3483759" y="2654241"/>
            <a:ext cx="3857491" cy="307777"/>
          </a:xfrm>
          <a:prstGeom prst="rect">
            <a:avLst/>
          </a:prstGeom>
          <a:noFill/>
        </p:spPr>
        <p:txBody>
          <a:bodyPr wrap="square">
            <a:spAutoFit/>
          </a:bodyPr>
          <a:lstStyle/>
          <a:p>
            <a:pPr>
              <a:buNone/>
            </a:pPr>
            <a:endParaRPr lang="en-GB" sz="1400" b="1" dirty="0">
              <a:latin typeface="Segoe UI Variable Text" pitchFamily="2" charset="0"/>
            </a:endParaRPr>
          </a:p>
        </p:txBody>
      </p:sp>
      <p:sp>
        <p:nvSpPr>
          <p:cNvPr id="7" name="TextBox 6">
            <a:extLst>
              <a:ext uri="{FF2B5EF4-FFF2-40B4-BE49-F238E27FC236}">
                <a16:creationId xmlns:a16="http://schemas.microsoft.com/office/drawing/2014/main" id="{8570B15A-E71D-7DB7-2043-F8EC7AA18F48}"/>
              </a:ext>
            </a:extLst>
          </p:cNvPr>
          <p:cNvSpPr txBox="1"/>
          <p:nvPr/>
        </p:nvSpPr>
        <p:spPr>
          <a:xfrm>
            <a:off x="196031" y="2240667"/>
            <a:ext cx="3495985" cy="1077218"/>
          </a:xfrm>
          <a:prstGeom prst="rect">
            <a:avLst/>
          </a:prstGeom>
          <a:solidFill>
            <a:schemeClr val="bg1">
              <a:lumMod val="85000"/>
            </a:schemeClr>
          </a:solidFill>
        </p:spPr>
        <p:txBody>
          <a:bodyPr wrap="square">
            <a:spAutoFit/>
          </a:bodyPr>
          <a:lstStyle/>
          <a:p>
            <a:r>
              <a:rPr lang="en-GB" sz="1600" b="1" dirty="0">
                <a:latin typeface="Segoe UI Variable Text" pitchFamily="2" charset="0"/>
              </a:rPr>
              <a:t>Ad hoc network</a:t>
            </a:r>
          </a:p>
          <a:p>
            <a:r>
              <a:rPr lang="en-GB" sz="1600" dirty="0">
                <a:latin typeface="Segoe UI Variable Text" pitchFamily="2" charset="0"/>
              </a:rPr>
              <a:t>Ad hoc networks are temporary networks created without a central router or access point. </a:t>
            </a:r>
          </a:p>
        </p:txBody>
      </p:sp>
      <p:graphicFrame>
        <p:nvGraphicFramePr>
          <p:cNvPr id="8" name="Table 7">
            <a:extLst>
              <a:ext uri="{FF2B5EF4-FFF2-40B4-BE49-F238E27FC236}">
                <a16:creationId xmlns:a16="http://schemas.microsoft.com/office/drawing/2014/main" id="{3AB1A29C-52C9-340F-3EED-A1DEC752EADF}"/>
              </a:ext>
            </a:extLst>
          </p:cNvPr>
          <p:cNvGraphicFramePr>
            <a:graphicFrameLocks noGrp="1"/>
          </p:cNvGraphicFramePr>
          <p:nvPr>
            <p:extLst>
              <p:ext uri="{D42A27DB-BD31-4B8C-83A1-F6EECF244321}">
                <p14:modId xmlns:p14="http://schemas.microsoft.com/office/powerpoint/2010/main" val="3507475127"/>
              </p:ext>
            </p:extLst>
          </p:nvPr>
        </p:nvGraphicFramePr>
        <p:xfrm>
          <a:off x="3623857" y="2654241"/>
          <a:ext cx="3577295" cy="741680"/>
        </p:xfrm>
        <a:graphic>
          <a:graphicData uri="http://schemas.openxmlformats.org/drawingml/2006/table">
            <a:tbl>
              <a:tblPr firstRow="1" bandRow="1">
                <a:tableStyleId>{5940675A-B579-460E-94D1-54222C63F5DA}</a:tableStyleId>
              </a:tblPr>
              <a:tblGrid>
                <a:gridCol w="3577295">
                  <a:extLst>
                    <a:ext uri="{9D8B030D-6E8A-4147-A177-3AD203B41FA5}">
                      <a16:colId xmlns:a16="http://schemas.microsoft.com/office/drawing/2014/main" val="3924998442"/>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latin typeface="Segoe UI Variable Text" pitchFamily="2" charset="0"/>
                        </a:rPr>
                        <a:t>📶 Wi-Fi Network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12641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latin typeface="Segoe UI Variable Text" pitchFamily="2" charset="0"/>
                        </a:rPr>
                        <a:t>📡 Cellular Network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48735318"/>
                  </a:ext>
                </a:extLst>
              </a:tr>
            </a:tbl>
          </a:graphicData>
        </a:graphic>
      </p:graphicFrame>
      <p:sp>
        <p:nvSpPr>
          <p:cNvPr id="10" name="TextBox 9">
            <a:extLst>
              <a:ext uri="{FF2B5EF4-FFF2-40B4-BE49-F238E27FC236}">
                <a16:creationId xmlns:a16="http://schemas.microsoft.com/office/drawing/2014/main" id="{986C5786-C297-00EF-FA64-50FC6F59C098}"/>
              </a:ext>
            </a:extLst>
          </p:cNvPr>
          <p:cNvSpPr txBox="1"/>
          <p:nvPr/>
        </p:nvSpPr>
        <p:spPr>
          <a:xfrm>
            <a:off x="182880" y="3429000"/>
            <a:ext cx="7018272"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Types of ad hoc networks</a:t>
            </a:r>
          </a:p>
        </p:txBody>
      </p:sp>
      <p:graphicFrame>
        <p:nvGraphicFramePr>
          <p:cNvPr id="11" name="Table 10">
            <a:extLst>
              <a:ext uri="{FF2B5EF4-FFF2-40B4-BE49-F238E27FC236}">
                <a16:creationId xmlns:a16="http://schemas.microsoft.com/office/drawing/2014/main" id="{055A615B-2132-632D-CBE7-9AE1FC7B5B85}"/>
              </a:ext>
            </a:extLst>
          </p:cNvPr>
          <p:cNvGraphicFramePr>
            <a:graphicFrameLocks noGrp="1"/>
          </p:cNvGraphicFramePr>
          <p:nvPr>
            <p:extLst>
              <p:ext uri="{D42A27DB-BD31-4B8C-83A1-F6EECF244321}">
                <p14:modId xmlns:p14="http://schemas.microsoft.com/office/powerpoint/2010/main" val="88748614"/>
              </p:ext>
            </p:extLst>
          </p:nvPr>
        </p:nvGraphicFramePr>
        <p:xfrm>
          <a:off x="182880" y="3852806"/>
          <a:ext cx="7005121" cy="2133600"/>
        </p:xfrm>
        <a:graphic>
          <a:graphicData uri="http://schemas.openxmlformats.org/drawingml/2006/table">
            <a:tbl>
              <a:tblPr firstRow="1" bandRow="1">
                <a:tableStyleId>{5940675A-B579-460E-94D1-54222C63F5DA}</a:tableStyleId>
              </a:tblPr>
              <a:tblGrid>
                <a:gridCol w="1807061">
                  <a:extLst>
                    <a:ext uri="{9D8B030D-6E8A-4147-A177-3AD203B41FA5}">
                      <a16:colId xmlns:a16="http://schemas.microsoft.com/office/drawing/2014/main" val="3104851271"/>
                    </a:ext>
                  </a:extLst>
                </a:gridCol>
                <a:gridCol w="5198060">
                  <a:extLst>
                    <a:ext uri="{9D8B030D-6E8A-4147-A177-3AD203B41FA5}">
                      <a16:colId xmlns:a16="http://schemas.microsoft.com/office/drawing/2014/main" val="1119109971"/>
                    </a:ext>
                  </a:extLst>
                </a:gridCol>
              </a:tblGrid>
              <a:tr h="370840">
                <a:tc>
                  <a:txBody>
                    <a:bodyPr/>
                    <a:lstStyle/>
                    <a:p>
                      <a:r>
                        <a:rPr lang="en-GB" sz="1600" b="1" dirty="0">
                          <a:latin typeface="Segoe UI Variable Text" pitchFamily="2" charset="0"/>
                        </a:rPr>
                        <a:t>Open Wi-Fi</a:t>
                      </a:r>
                    </a:p>
                  </a:txBody>
                  <a:tcPr anchor="ctr"/>
                </a:tc>
                <a:tc>
                  <a:txBody>
                    <a:bodyPr/>
                    <a:lstStyle/>
                    <a:p>
                      <a:pPr marL="285750" indent="-285750">
                        <a:buFont typeface="Arial" panose="020B0604020202020204" pitchFamily="34" charset="0"/>
                        <a:buChar char="•"/>
                      </a:pPr>
                      <a:r>
                        <a:rPr lang="en-GB" sz="1600" dirty="0">
                          <a:latin typeface="Segoe UI Variable Text" pitchFamily="2" charset="0"/>
                        </a:rPr>
                        <a:t>A Wi-Fi network without a password.</a:t>
                      </a:r>
                    </a:p>
                    <a:p>
                      <a:pPr marL="285750" indent="-285750">
                        <a:buFont typeface="Arial" panose="020B0604020202020204" pitchFamily="34" charset="0"/>
                        <a:buChar char="•"/>
                      </a:pPr>
                      <a:r>
                        <a:rPr lang="en-GB" sz="1600" dirty="0">
                          <a:latin typeface="Segoe UI Variable Text" pitchFamily="2" charset="0"/>
                        </a:rPr>
                        <a:t>Devices connect directly to the access point.</a:t>
                      </a:r>
                    </a:p>
                    <a:p>
                      <a:pPr marL="285750" indent="-285750">
                        <a:buFont typeface="Arial" panose="020B0604020202020204" pitchFamily="34" charset="0"/>
                        <a:buChar char="•"/>
                      </a:pPr>
                      <a:endParaRPr lang="en-GB" sz="1600" dirty="0">
                        <a:latin typeface="Segoe UI Variable Text" pitchFamily="2" charset="0"/>
                      </a:endParaRPr>
                    </a:p>
                  </a:txBody>
                  <a:tcPr anchor="ctr"/>
                </a:tc>
                <a:extLst>
                  <a:ext uri="{0D108BD9-81ED-4DB2-BD59-A6C34878D82A}">
                    <a16:rowId xmlns:a16="http://schemas.microsoft.com/office/drawing/2014/main" val="843892217"/>
                  </a:ext>
                </a:extLst>
              </a:tr>
              <a:tr h="370840">
                <a:tc>
                  <a:txBody>
                    <a:bodyPr/>
                    <a:lstStyle/>
                    <a:p>
                      <a:r>
                        <a:rPr lang="en-GB" sz="1600" b="1" dirty="0">
                          <a:latin typeface="Segoe UI Variable Text" pitchFamily="2" charset="0"/>
                        </a:rPr>
                        <a:t>Tethering</a:t>
                      </a:r>
                    </a:p>
                  </a:txBody>
                  <a:tcPr anchor="ctr"/>
                </a:tc>
                <a:tc>
                  <a:txBody>
                    <a:bodyPr/>
                    <a:lstStyle/>
                    <a:p>
                      <a:pPr marL="285750" indent="-285750">
                        <a:buFont typeface="Arial" panose="020B0604020202020204" pitchFamily="34" charset="0"/>
                        <a:buChar char="•"/>
                      </a:pPr>
                      <a:r>
                        <a:rPr lang="en-GB" sz="1600" dirty="0">
                          <a:latin typeface="Segoe UI Variable Text" pitchFamily="2" charset="0"/>
                        </a:rPr>
                        <a:t>This is known as a personal hotspot. </a:t>
                      </a:r>
                    </a:p>
                    <a:p>
                      <a:pPr marL="285750" indent="-285750">
                        <a:buFont typeface="Arial" panose="020B0604020202020204" pitchFamily="34" charset="0"/>
                        <a:buChar char="•"/>
                      </a:pPr>
                      <a:r>
                        <a:rPr lang="en-GB" sz="1600" dirty="0">
                          <a:latin typeface="Segoe UI Variable Text" pitchFamily="2" charset="0"/>
                        </a:rPr>
                        <a:t>A smartphone shares its mobile data connection with other devices via Wi-Fi, Bluetooth, or USB.</a:t>
                      </a:r>
                    </a:p>
                    <a:p>
                      <a:pPr marL="285750" indent="-285750">
                        <a:buFont typeface="Arial" panose="020B0604020202020204" pitchFamily="34" charset="0"/>
                        <a:buChar char="•"/>
                      </a:pPr>
                      <a:r>
                        <a:rPr lang="en-GB" sz="1600" dirty="0">
                          <a:latin typeface="Segoe UI Variable Text" pitchFamily="2" charset="0"/>
                        </a:rPr>
                        <a:t>Devices connect directly to the smartphone instead of a router.</a:t>
                      </a:r>
                    </a:p>
                  </a:txBody>
                  <a:tcPr anchor="ctr"/>
                </a:tc>
                <a:extLst>
                  <a:ext uri="{0D108BD9-81ED-4DB2-BD59-A6C34878D82A}">
                    <a16:rowId xmlns:a16="http://schemas.microsoft.com/office/drawing/2014/main" val="281284125"/>
                  </a:ext>
                </a:extLst>
              </a:tr>
            </a:tbl>
          </a:graphicData>
        </a:graphic>
      </p:graphicFrame>
      <p:pic>
        <p:nvPicPr>
          <p:cNvPr id="14" name="Picture 13">
            <a:extLst>
              <a:ext uri="{FF2B5EF4-FFF2-40B4-BE49-F238E27FC236}">
                <a16:creationId xmlns:a16="http://schemas.microsoft.com/office/drawing/2014/main" id="{CB248846-43AA-E064-6CE4-9555C197E9EB}"/>
              </a:ext>
            </a:extLst>
          </p:cNvPr>
          <p:cNvPicPr>
            <a:picLocks noChangeAspect="1"/>
          </p:cNvPicPr>
          <p:nvPr/>
        </p:nvPicPr>
        <p:blipFill>
          <a:blip r:embed="rId4"/>
          <a:stretch>
            <a:fillRect/>
          </a:stretch>
        </p:blipFill>
        <p:spPr>
          <a:xfrm>
            <a:off x="7339778" y="1709678"/>
            <a:ext cx="2590356" cy="4017695"/>
          </a:xfrm>
          <a:prstGeom prst="rect">
            <a:avLst/>
          </a:prstGeom>
        </p:spPr>
      </p:pic>
      <p:pic>
        <p:nvPicPr>
          <p:cNvPr id="16" name="Picture 15">
            <a:extLst>
              <a:ext uri="{FF2B5EF4-FFF2-40B4-BE49-F238E27FC236}">
                <a16:creationId xmlns:a16="http://schemas.microsoft.com/office/drawing/2014/main" id="{90277386-F5BA-38DE-AC7F-E3124679EB4A}"/>
              </a:ext>
            </a:extLst>
          </p:cNvPr>
          <p:cNvPicPr>
            <a:picLocks noChangeAspect="1"/>
          </p:cNvPicPr>
          <p:nvPr/>
        </p:nvPicPr>
        <p:blipFill>
          <a:blip r:embed="rId5"/>
          <a:srcRect b="5345"/>
          <a:stretch>
            <a:fillRect/>
          </a:stretch>
        </p:blipFill>
        <p:spPr>
          <a:xfrm>
            <a:off x="10068760" y="1709728"/>
            <a:ext cx="1906097" cy="4017645"/>
          </a:xfrm>
          <a:prstGeom prst="rect">
            <a:avLst/>
          </a:prstGeom>
        </p:spPr>
      </p:pic>
      <p:sp>
        <p:nvSpPr>
          <p:cNvPr id="17" name="TextBox 16">
            <a:extLst>
              <a:ext uri="{FF2B5EF4-FFF2-40B4-BE49-F238E27FC236}">
                <a16:creationId xmlns:a16="http://schemas.microsoft.com/office/drawing/2014/main" id="{42A2DBDB-9732-1EA1-1467-D0771E7E210D}"/>
              </a:ext>
            </a:extLst>
          </p:cNvPr>
          <p:cNvSpPr txBox="1"/>
          <p:nvPr/>
        </p:nvSpPr>
        <p:spPr>
          <a:xfrm>
            <a:off x="7339778" y="5847907"/>
            <a:ext cx="4635079" cy="276999"/>
          </a:xfrm>
          <a:prstGeom prst="rect">
            <a:avLst/>
          </a:prstGeom>
          <a:noFill/>
        </p:spPr>
        <p:txBody>
          <a:bodyPr wrap="square" rtlCol="0">
            <a:spAutoFit/>
          </a:bodyPr>
          <a:lstStyle/>
          <a:p>
            <a:r>
              <a:rPr lang="en-GB" sz="1200" dirty="0">
                <a:latin typeface="Segoe UI Variable Text" pitchFamily="2" charset="0"/>
              </a:rPr>
              <a:t>Setting up a Wi-Fi hotspot on a smartphone</a:t>
            </a:r>
          </a:p>
        </p:txBody>
      </p:sp>
      <p:sp>
        <p:nvSpPr>
          <p:cNvPr id="19" name="Isosceles Triangle 18">
            <a:extLst>
              <a:ext uri="{FF2B5EF4-FFF2-40B4-BE49-F238E27FC236}">
                <a16:creationId xmlns:a16="http://schemas.microsoft.com/office/drawing/2014/main" id="{0D5B4C9E-4AED-94C5-8D86-B95A0D58C9AB}"/>
              </a:ext>
            </a:extLst>
          </p:cNvPr>
          <p:cNvSpPr/>
          <p:nvPr/>
        </p:nvSpPr>
        <p:spPr>
          <a:xfrm>
            <a:off x="10185991" y="5603358"/>
            <a:ext cx="159488" cy="18524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86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FA740-8A96-40D4-EC58-EF8EA6BFBA1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49FF835-34F8-A1C9-F8D1-7D414925435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Network security</a:t>
            </a:r>
          </a:p>
        </p:txBody>
      </p:sp>
      <p:sp>
        <p:nvSpPr>
          <p:cNvPr id="8" name="TextBox 7">
            <a:extLst>
              <a:ext uri="{FF2B5EF4-FFF2-40B4-BE49-F238E27FC236}">
                <a16:creationId xmlns:a16="http://schemas.microsoft.com/office/drawing/2014/main" id="{6C402970-4D7F-620E-EEA3-177E872A9D44}"/>
              </a:ext>
            </a:extLst>
          </p:cNvPr>
          <p:cNvSpPr txBox="1"/>
          <p:nvPr/>
        </p:nvSpPr>
        <p:spPr>
          <a:xfrm>
            <a:off x="182880" y="1294180"/>
            <a:ext cx="7156898" cy="584775"/>
          </a:xfrm>
          <a:prstGeom prst="rect">
            <a:avLst/>
          </a:prstGeom>
          <a:solidFill>
            <a:schemeClr val="bg1">
              <a:lumMod val="95000"/>
            </a:schemeClr>
          </a:solidFill>
        </p:spPr>
        <p:txBody>
          <a:bodyPr wrap="square">
            <a:spAutoFit/>
          </a:bodyPr>
          <a:lstStyle/>
          <a:p>
            <a:r>
              <a:rPr lang="en-GB" sz="1600" b="1" dirty="0">
                <a:latin typeface="Segoe UI Variable Text" pitchFamily="2" charset="0"/>
              </a:rPr>
              <a:t>Security issues </a:t>
            </a:r>
            <a:r>
              <a:rPr lang="en-GB" sz="1600" dirty="0">
                <a:latin typeface="Segoe UI Variable Text" pitchFamily="2" charset="0"/>
              </a:rPr>
              <a:t>threaten safety and privacy of data, especially the use of open networks. </a:t>
            </a:r>
          </a:p>
        </p:txBody>
      </p:sp>
      <p:sp>
        <p:nvSpPr>
          <p:cNvPr id="9" name="TextBox 8">
            <a:extLst>
              <a:ext uri="{FF2B5EF4-FFF2-40B4-BE49-F238E27FC236}">
                <a16:creationId xmlns:a16="http://schemas.microsoft.com/office/drawing/2014/main" id="{A8C173B0-15E7-ED97-CCBC-C5D313E9490B}"/>
              </a:ext>
            </a:extLst>
          </p:cNvPr>
          <p:cNvSpPr txBox="1"/>
          <p:nvPr/>
        </p:nvSpPr>
        <p:spPr>
          <a:xfrm>
            <a:off x="182879" y="2027256"/>
            <a:ext cx="7156897"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Security issues with open networks</a:t>
            </a:r>
          </a:p>
        </p:txBody>
      </p:sp>
      <p:sp>
        <p:nvSpPr>
          <p:cNvPr id="12" name="TextBox 11">
            <a:extLst>
              <a:ext uri="{FF2B5EF4-FFF2-40B4-BE49-F238E27FC236}">
                <a16:creationId xmlns:a16="http://schemas.microsoft.com/office/drawing/2014/main" id="{805FF7F6-D2A0-355F-1FCA-4D2167527C07}"/>
              </a:ext>
            </a:extLst>
          </p:cNvPr>
          <p:cNvSpPr txBox="1"/>
          <p:nvPr/>
        </p:nvSpPr>
        <p:spPr>
          <a:xfrm>
            <a:off x="182880" y="2514113"/>
            <a:ext cx="4548608" cy="3644972"/>
          </a:xfrm>
          <a:prstGeom prst="rect">
            <a:avLst/>
          </a:prstGeom>
          <a:solidFill>
            <a:schemeClr val="accent2">
              <a:lumMod val="20000"/>
              <a:lumOff val="80000"/>
            </a:schemeClr>
          </a:solidFill>
        </p:spPr>
        <p:txBody>
          <a:bodyPr wrap="square">
            <a:spAutoFit/>
          </a:bodyPr>
          <a:lstStyle/>
          <a:p>
            <a:pPr>
              <a:lnSpc>
                <a:spcPct val="107000"/>
              </a:lnSpc>
              <a:spcAft>
                <a:spcPts val="800"/>
              </a:spcAft>
              <a:buNone/>
            </a:pPr>
            <a:r>
              <a:rPr lang="en-GB" sz="1600" kern="100" dirty="0">
                <a:effectLst/>
                <a:latin typeface="Segoe UI Variable Text" pitchFamily="2" charset="0"/>
                <a:ea typeface="Aptos" panose="020B0004020202020204" pitchFamily="34" charset="0"/>
                <a:cs typeface="Times New Roman" panose="02020603050405020304" pitchFamily="18" charset="0"/>
              </a:rPr>
              <a:t>Open networks are </a:t>
            </a:r>
            <a:r>
              <a:rPr lang="en-GB" sz="1600" b="1" kern="100" dirty="0">
                <a:effectLst/>
                <a:latin typeface="Segoe UI Variable Text" pitchFamily="2" charset="0"/>
                <a:ea typeface="Aptos" panose="020B0004020202020204" pitchFamily="34" charset="0"/>
                <a:cs typeface="Times New Roman" panose="02020603050405020304" pitchFamily="18" charset="0"/>
              </a:rPr>
              <a:t>vulnerable</a:t>
            </a:r>
            <a:r>
              <a:rPr lang="en-GB" sz="1600" kern="100" dirty="0">
                <a:effectLst/>
                <a:latin typeface="Segoe UI Variable Text" pitchFamily="2" charset="0"/>
                <a:ea typeface="Aptos" panose="020B0004020202020204" pitchFamily="34" charset="0"/>
                <a:cs typeface="Times New Roman" panose="02020603050405020304" pitchFamily="18" charset="0"/>
              </a:rPr>
              <a:t> because data is unencrypted:</a:t>
            </a:r>
          </a:p>
          <a:p>
            <a:pPr marL="342900" lvl="0" indent="-342900">
              <a:lnSpc>
                <a:spcPct val="107000"/>
              </a:lnSpc>
              <a:spcAft>
                <a:spcPts val="800"/>
              </a:spcAft>
              <a:buSzPts val="1000"/>
              <a:buFont typeface="Symbol" panose="05050102010706020507" pitchFamily="18" charset="2"/>
              <a:buChar char=""/>
              <a:tabLst>
                <a:tab pos="457200" algn="l"/>
              </a:tabLst>
            </a:pPr>
            <a:r>
              <a:rPr lang="en-GB" sz="1600" b="1" kern="100" dirty="0">
                <a:effectLst/>
                <a:latin typeface="Segoe UI Variable Text" pitchFamily="2" charset="0"/>
                <a:ea typeface="Aptos" panose="020B0004020202020204" pitchFamily="34" charset="0"/>
                <a:cs typeface="Times New Roman" panose="02020603050405020304" pitchFamily="18" charset="0"/>
              </a:rPr>
              <a:t>Eavesdropping:</a:t>
            </a:r>
            <a:r>
              <a:rPr lang="en-GB" sz="1600" kern="100" dirty="0">
                <a:effectLst/>
                <a:latin typeface="Segoe UI Variable Text" pitchFamily="2" charset="0"/>
                <a:ea typeface="Aptos" panose="020B0004020202020204" pitchFamily="34" charset="0"/>
                <a:cs typeface="Times New Roman" panose="02020603050405020304" pitchFamily="18" charset="0"/>
              </a:rPr>
              <a:t> Others can intercept data sent over the network.</a:t>
            </a:r>
          </a:p>
          <a:p>
            <a:pPr marL="342900" lvl="0" indent="-342900">
              <a:lnSpc>
                <a:spcPct val="107000"/>
              </a:lnSpc>
              <a:spcAft>
                <a:spcPts val="800"/>
              </a:spcAft>
              <a:buSzPts val="1000"/>
              <a:buFont typeface="Symbol" panose="05050102010706020507" pitchFamily="18" charset="2"/>
              <a:buChar char=""/>
              <a:tabLst>
                <a:tab pos="457200" algn="l"/>
              </a:tabLst>
            </a:pPr>
            <a:r>
              <a:rPr lang="en-GB" sz="1600" b="1" kern="100" dirty="0">
                <a:effectLst/>
                <a:latin typeface="Segoe UI Variable Text" pitchFamily="2" charset="0"/>
                <a:ea typeface="Aptos" panose="020B0004020202020204" pitchFamily="34" charset="0"/>
                <a:cs typeface="Times New Roman" panose="02020603050405020304" pitchFamily="18" charset="0"/>
              </a:rPr>
              <a:t>Man-in-the-middle attacks:</a:t>
            </a:r>
            <a:r>
              <a:rPr lang="en-GB" sz="1600" kern="100" dirty="0">
                <a:effectLst/>
                <a:latin typeface="Segoe UI Variable Text" pitchFamily="2" charset="0"/>
                <a:ea typeface="Aptos" panose="020B0004020202020204" pitchFamily="34" charset="0"/>
                <a:cs typeface="Times New Roman" panose="02020603050405020304" pitchFamily="18" charset="0"/>
              </a:rPr>
              <a:t> Hackers can intercept or modify communications.</a:t>
            </a:r>
          </a:p>
          <a:p>
            <a:pPr marL="342900" lvl="0" indent="-342900">
              <a:lnSpc>
                <a:spcPct val="107000"/>
              </a:lnSpc>
              <a:spcAft>
                <a:spcPts val="800"/>
              </a:spcAft>
              <a:buSzPts val="1000"/>
              <a:buFont typeface="Symbol" panose="05050102010706020507" pitchFamily="18" charset="2"/>
              <a:buChar char=""/>
              <a:tabLst>
                <a:tab pos="457200" algn="l"/>
              </a:tabLst>
            </a:pPr>
            <a:r>
              <a:rPr lang="en-GB" sz="1600" b="1" kern="100" dirty="0">
                <a:effectLst/>
                <a:latin typeface="Segoe UI Variable Text" pitchFamily="2" charset="0"/>
                <a:ea typeface="Aptos" panose="020B0004020202020204" pitchFamily="34" charset="0"/>
                <a:cs typeface="Times New Roman" panose="02020603050405020304" pitchFamily="18" charset="0"/>
              </a:rPr>
              <a:t>Malware distribution:</a:t>
            </a:r>
            <a:r>
              <a:rPr lang="en-GB" sz="1600" kern="100" dirty="0">
                <a:effectLst/>
                <a:latin typeface="Segoe UI Variable Text" pitchFamily="2" charset="0"/>
                <a:ea typeface="Aptos" panose="020B0004020202020204" pitchFamily="34" charset="0"/>
                <a:cs typeface="Times New Roman" panose="02020603050405020304" pitchFamily="18" charset="0"/>
              </a:rPr>
              <a:t> Devices can be infected by malicious users on the same network.</a:t>
            </a:r>
          </a:p>
          <a:p>
            <a:pPr marL="342900" lvl="0" indent="-342900">
              <a:lnSpc>
                <a:spcPct val="107000"/>
              </a:lnSpc>
              <a:spcAft>
                <a:spcPts val="800"/>
              </a:spcAft>
              <a:buSzPts val="1000"/>
              <a:buFont typeface="Symbol" panose="05050102010706020507" pitchFamily="18" charset="2"/>
              <a:buChar char=""/>
              <a:tabLst>
                <a:tab pos="457200" algn="l"/>
              </a:tabLst>
            </a:pPr>
            <a:r>
              <a:rPr lang="en-GB" sz="1600" b="1" kern="100" dirty="0">
                <a:effectLst/>
                <a:latin typeface="Segoe UI Variable Text" pitchFamily="2" charset="0"/>
                <a:ea typeface="Aptos" panose="020B0004020202020204" pitchFamily="34" charset="0"/>
                <a:cs typeface="Times New Roman" panose="02020603050405020304" pitchFamily="18" charset="0"/>
              </a:rPr>
              <a:t>Unauthorised access:</a:t>
            </a:r>
            <a:r>
              <a:rPr lang="en-GB" sz="1600" kern="100" dirty="0">
                <a:effectLst/>
                <a:latin typeface="Segoe UI Variable Text" pitchFamily="2" charset="0"/>
                <a:ea typeface="Aptos" panose="020B0004020202020204" pitchFamily="34" charset="0"/>
                <a:cs typeface="Times New Roman" panose="02020603050405020304" pitchFamily="18" charset="0"/>
              </a:rPr>
              <a:t> Any device can connect without authentication, potentially accessing shared files.</a:t>
            </a:r>
          </a:p>
        </p:txBody>
      </p:sp>
      <p:sp>
        <p:nvSpPr>
          <p:cNvPr id="13" name="TextBox 12">
            <a:extLst>
              <a:ext uri="{FF2B5EF4-FFF2-40B4-BE49-F238E27FC236}">
                <a16:creationId xmlns:a16="http://schemas.microsoft.com/office/drawing/2014/main" id="{1590C3D8-43BE-7780-1F65-26151247ACF3}"/>
              </a:ext>
            </a:extLst>
          </p:cNvPr>
          <p:cNvSpPr txBox="1"/>
          <p:nvPr/>
        </p:nvSpPr>
        <p:spPr>
          <a:xfrm>
            <a:off x="7495952" y="1309947"/>
            <a:ext cx="4513167" cy="348731"/>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a:t>
            </a:r>
          </a:p>
        </p:txBody>
      </p:sp>
      <p:sp>
        <p:nvSpPr>
          <p:cNvPr id="15" name="TextBox 14">
            <a:extLst>
              <a:ext uri="{FF2B5EF4-FFF2-40B4-BE49-F238E27FC236}">
                <a16:creationId xmlns:a16="http://schemas.microsoft.com/office/drawing/2014/main" id="{117D1ADF-60B4-40E3-18F5-5FD632EA6298}"/>
              </a:ext>
            </a:extLst>
          </p:cNvPr>
          <p:cNvSpPr txBox="1"/>
          <p:nvPr/>
        </p:nvSpPr>
        <p:spPr>
          <a:xfrm>
            <a:off x="4926848" y="2514113"/>
            <a:ext cx="2412930" cy="2554545"/>
          </a:xfrm>
          <a:prstGeom prst="rect">
            <a:avLst/>
          </a:prstGeom>
          <a:solidFill>
            <a:srgbClr val="92D050"/>
          </a:solidFill>
        </p:spPr>
        <p:txBody>
          <a:bodyPr wrap="square">
            <a:spAutoFit/>
          </a:bodyPr>
          <a:lstStyle/>
          <a:p>
            <a:r>
              <a:rPr lang="en-GB" sz="1600" b="1" dirty="0">
                <a:latin typeface="Segoe UI Variable Text" pitchFamily="2" charset="0"/>
              </a:rPr>
              <a:t>Mitigation strategies:</a:t>
            </a:r>
            <a:endParaRPr lang="en-GB" sz="1600" dirty="0">
              <a:latin typeface="Segoe UI Variable Text" pitchFamily="2" charset="0"/>
            </a:endParaRPr>
          </a:p>
          <a:p>
            <a:pPr marL="285750" lvl="0" indent="-285750">
              <a:buFont typeface="Arial" panose="020B0604020202020204" pitchFamily="34" charset="0"/>
              <a:buChar char="•"/>
            </a:pPr>
            <a:r>
              <a:rPr lang="en-GB" sz="1600" dirty="0">
                <a:latin typeface="Segoe UI Variable Text" pitchFamily="2" charset="0"/>
              </a:rPr>
              <a:t>Use a </a:t>
            </a:r>
            <a:r>
              <a:rPr lang="en-GB" sz="1600" b="1" dirty="0">
                <a:latin typeface="Segoe UI Variable Text" pitchFamily="2" charset="0"/>
              </a:rPr>
              <a:t>VPN</a:t>
            </a:r>
            <a:r>
              <a:rPr lang="en-GB" sz="1600" dirty="0">
                <a:latin typeface="Segoe UI Variable Text" pitchFamily="2" charset="0"/>
              </a:rPr>
              <a:t> when connected to open Wi-Fi.</a:t>
            </a:r>
          </a:p>
          <a:p>
            <a:pPr marL="285750" lvl="0" indent="-285750">
              <a:buFont typeface="Arial" panose="020B0604020202020204" pitchFamily="34" charset="0"/>
              <a:buChar char="•"/>
            </a:pPr>
            <a:r>
              <a:rPr lang="en-GB" sz="1600" dirty="0">
                <a:latin typeface="Segoe UI Variable Text" pitchFamily="2" charset="0"/>
              </a:rPr>
              <a:t>Avoid sensitive transactions (banking, passwords) on open networks.</a:t>
            </a:r>
          </a:p>
          <a:p>
            <a:pPr marL="285750" lvl="0" indent="-285750">
              <a:buFont typeface="Arial" panose="020B0604020202020204" pitchFamily="34" charset="0"/>
              <a:buChar char="•"/>
            </a:pPr>
            <a:r>
              <a:rPr lang="en-GB" sz="1600" dirty="0">
                <a:latin typeface="Segoe UI Variable Text" pitchFamily="2" charset="0"/>
              </a:rPr>
              <a:t>Enable </a:t>
            </a:r>
            <a:r>
              <a:rPr lang="en-GB" sz="1600" b="1" dirty="0">
                <a:latin typeface="Segoe UI Variable Text" pitchFamily="2" charset="0"/>
              </a:rPr>
              <a:t>firewalls</a:t>
            </a:r>
            <a:r>
              <a:rPr lang="en-GB" sz="1600" dirty="0">
                <a:latin typeface="Segoe UI Variable Text" pitchFamily="2" charset="0"/>
              </a:rPr>
              <a:t> and security software.</a:t>
            </a:r>
          </a:p>
        </p:txBody>
      </p:sp>
      <p:pic>
        <p:nvPicPr>
          <p:cNvPr id="16" name="Online Media 15" title="What is a VPN? Explained in 90 seconds | ExpressVPN">
            <a:hlinkClick r:id="" action="ppaction://media"/>
            <a:extLst>
              <a:ext uri="{FF2B5EF4-FFF2-40B4-BE49-F238E27FC236}">
                <a16:creationId xmlns:a16="http://schemas.microsoft.com/office/drawing/2014/main" id="{C8398F31-7354-5B1C-C1CC-540A6C7D4F4C}"/>
              </a:ext>
            </a:extLst>
          </p:cNvPr>
          <p:cNvPicPr>
            <a:picLocks noRot="1" noChangeAspect="1"/>
          </p:cNvPicPr>
          <p:nvPr>
            <a:videoFile r:link="rId1"/>
          </p:nvPr>
        </p:nvPicPr>
        <p:blipFill>
          <a:blip r:embed="rId4"/>
          <a:stretch>
            <a:fillRect/>
          </a:stretch>
        </p:blipFill>
        <p:spPr>
          <a:xfrm>
            <a:off x="7495951" y="1786660"/>
            <a:ext cx="4513167" cy="2549939"/>
          </a:xfrm>
          <a:prstGeom prst="rect">
            <a:avLst/>
          </a:prstGeom>
        </p:spPr>
      </p:pic>
      <p:sp>
        <p:nvSpPr>
          <p:cNvPr id="18" name="TextBox 17">
            <a:extLst>
              <a:ext uri="{FF2B5EF4-FFF2-40B4-BE49-F238E27FC236}">
                <a16:creationId xmlns:a16="http://schemas.microsoft.com/office/drawing/2014/main" id="{D15970E0-ED0A-494F-D364-114F7A933C14}"/>
              </a:ext>
            </a:extLst>
          </p:cNvPr>
          <p:cNvSpPr txBox="1"/>
          <p:nvPr/>
        </p:nvSpPr>
        <p:spPr>
          <a:xfrm>
            <a:off x="7495951" y="4464581"/>
            <a:ext cx="4513167" cy="1384995"/>
          </a:xfrm>
          <a:prstGeom prst="rect">
            <a:avLst/>
          </a:prstGeom>
          <a:noFill/>
        </p:spPr>
        <p:txBody>
          <a:bodyPr wrap="square">
            <a:spAutoFit/>
          </a:bodyPr>
          <a:lstStyle/>
          <a:p>
            <a:r>
              <a:rPr lang="en-GB" sz="1400" b="1" dirty="0">
                <a:latin typeface="Segoe UI Variable Text" pitchFamily="2" charset="0"/>
              </a:rPr>
              <a:t>Using public Wi-Fi at a café, airport, or hotel</a:t>
            </a:r>
          </a:p>
          <a:p>
            <a:pPr marL="285750" indent="-285750">
              <a:buFont typeface="Arial" panose="020B0604020202020204" pitchFamily="34" charset="0"/>
              <a:buChar char="•"/>
            </a:pPr>
            <a:r>
              <a:rPr lang="en-GB" sz="1400" dirty="0">
                <a:latin typeface="Segoe UI Variable Text" pitchFamily="2" charset="0"/>
              </a:rPr>
              <a:t>Public Wi-Fi is convenient but often not secure, hackers can intercept data sent over the network.</a:t>
            </a:r>
          </a:p>
          <a:p>
            <a:pPr marL="285750" indent="-285750">
              <a:buFont typeface="Arial" panose="020B0604020202020204" pitchFamily="34" charset="0"/>
              <a:buChar char="•"/>
            </a:pPr>
            <a:r>
              <a:rPr lang="en-GB" sz="1400" dirty="0">
                <a:latin typeface="Segoe UI Variable Text" pitchFamily="2" charset="0"/>
              </a:rPr>
              <a:t>A VPN (Virtual Private Network) encrypts your internet traffic, making it unreadable to others on the same network.</a:t>
            </a:r>
          </a:p>
        </p:txBody>
      </p:sp>
      <p:pic>
        <p:nvPicPr>
          <p:cNvPr id="19" name="Picture 18">
            <a:extLst>
              <a:ext uri="{FF2B5EF4-FFF2-40B4-BE49-F238E27FC236}">
                <a16:creationId xmlns:a16="http://schemas.microsoft.com/office/drawing/2014/main" id="{05379FD8-ED76-B64B-576C-1A29020216FC}"/>
              </a:ext>
            </a:extLst>
          </p:cNvPr>
          <p:cNvPicPr>
            <a:picLocks noChangeAspect="1"/>
          </p:cNvPicPr>
          <p:nvPr/>
        </p:nvPicPr>
        <p:blipFill>
          <a:blip r:embed="rId5"/>
          <a:stretch>
            <a:fillRect/>
          </a:stretch>
        </p:blipFill>
        <p:spPr>
          <a:xfrm>
            <a:off x="4926848" y="5339384"/>
            <a:ext cx="638174" cy="638174"/>
          </a:xfrm>
          <a:prstGeom prst="rect">
            <a:avLst/>
          </a:prstGeom>
        </p:spPr>
      </p:pic>
      <p:sp>
        <p:nvSpPr>
          <p:cNvPr id="20" name="TextBox 19">
            <a:extLst>
              <a:ext uri="{FF2B5EF4-FFF2-40B4-BE49-F238E27FC236}">
                <a16:creationId xmlns:a16="http://schemas.microsoft.com/office/drawing/2014/main" id="{142FB30E-F811-5721-7F37-5BA0983C5456}"/>
              </a:ext>
            </a:extLst>
          </p:cNvPr>
          <p:cNvSpPr txBox="1"/>
          <p:nvPr/>
        </p:nvSpPr>
        <p:spPr>
          <a:xfrm>
            <a:off x="5565022" y="5366083"/>
            <a:ext cx="2175480" cy="584775"/>
          </a:xfrm>
          <a:prstGeom prst="rect">
            <a:avLst/>
          </a:prstGeom>
          <a:noFill/>
        </p:spPr>
        <p:txBody>
          <a:bodyPr wrap="square">
            <a:spAutoFit/>
          </a:bodyPr>
          <a:lstStyle/>
          <a:p>
            <a:r>
              <a:rPr lang="en-GB" sz="1600" b="1" dirty="0">
                <a:latin typeface="Segoe UI Variable Text" pitchFamily="2" charset="0"/>
              </a:rPr>
              <a:t>Activity – Networks</a:t>
            </a:r>
          </a:p>
          <a:p>
            <a:r>
              <a:rPr lang="en-GB" sz="1600" dirty="0">
                <a:latin typeface="Segoe UI Variable Text" pitchFamily="2" charset="0"/>
              </a:rPr>
              <a:t>Complete Activity B.</a:t>
            </a:r>
          </a:p>
        </p:txBody>
      </p:sp>
    </p:spTree>
    <p:extLst>
      <p:ext uri="{BB962C8B-B14F-4D97-AF65-F5344CB8AC3E}">
        <p14:creationId xmlns:p14="http://schemas.microsoft.com/office/powerpoint/2010/main" val="276459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FA740-8A96-40D4-EC58-EF8EA6BFBA1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49FF835-34F8-A1C9-F8D1-7D414925435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Network performance</a:t>
            </a:r>
          </a:p>
        </p:txBody>
      </p:sp>
      <p:sp>
        <p:nvSpPr>
          <p:cNvPr id="8" name="TextBox 7">
            <a:extLst>
              <a:ext uri="{FF2B5EF4-FFF2-40B4-BE49-F238E27FC236}">
                <a16:creationId xmlns:a16="http://schemas.microsoft.com/office/drawing/2014/main" id="{6C402970-4D7F-620E-EEA3-177E872A9D44}"/>
              </a:ext>
            </a:extLst>
          </p:cNvPr>
          <p:cNvSpPr txBox="1"/>
          <p:nvPr/>
        </p:nvSpPr>
        <p:spPr>
          <a:xfrm>
            <a:off x="182880" y="1294180"/>
            <a:ext cx="7156898" cy="584775"/>
          </a:xfrm>
          <a:prstGeom prst="rect">
            <a:avLst/>
          </a:prstGeom>
          <a:solidFill>
            <a:schemeClr val="bg1">
              <a:lumMod val="95000"/>
            </a:schemeClr>
          </a:solidFill>
        </p:spPr>
        <p:txBody>
          <a:bodyPr wrap="square">
            <a:spAutoFit/>
          </a:bodyPr>
          <a:lstStyle/>
          <a:p>
            <a:r>
              <a:rPr lang="en-GB" sz="1600" b="1" dirty="0">
                <a:latin typeface="Segoe UI Variable Text" pitchFamily="2" charset="0"/>
              </a:rPr>
              <a:t>Performance issues </a:t>
            </a:r>
            <a:r>
              <a:rPr lang="en-GB" sz="1600" dirty="0">
                <a:latin typeface="Segoe UI Variable Text" pitchFamily="2" charset="0"/>
              </a:rPr>
              <a:t>affect the speed, reliability, and usability of the network and in particular, ad hoc networks. </a:t>
            </a:r>
          </a:p>
        </p:txBody>
      </p:sp>
      <p:sp>
        <p:nvSpPr>
          <p:cNvPr id="9" name="TextBox 8">
            <a:extLst>
              <a:ext uri="{FF2B5EF4-FFF2-40B4-BE49-F238E27FC236}">
                <a16:creationId xmlns:a16="http://schemas.microsoft.com/office/drawing/2014/main" id="{A8C173B0-15E7-ED97-CCBC-C5D313E9490B}"/>
              </a:ext>
            </a:extLst>
          </p:cNvPr>
          <p:cNvSpPr txBox="1"/>
          <p:nvPr/>
        </p:nvSpPr>
        <p:spPr>
          <a:xfrm>
            <a:off x="182879" y="2027256"/>
            <a:ext cx="7156897"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Performance issues with ad hoc networks</a:t>
            </a:r>
          </a:p>
        </p:txBody>
      </p:sp>
      <p:sp>
        <p:nvSpPr>
          <p:cNvPr id="12" name="TextBox 11">
            <a:extLst>
              <a:ext uri="{FF2B5EF4-FFF2-40B4-BE49-F238E27FC236}">
                <a16:creationId xmlns:a16="http://schemas.microsoft.com/office/drawing/2014/main" id="{805FF7F6-D2A0-355F-1FCA-4D2167527C07}"/>
              </a:ext>
            </a:extLst>
          </p:cNvPr>
          <p:cNvSpPr txBox="1"/>
          <p:nvPr/>
        </p:nvSpPr>
        <p:spPr>
          <a:xfrm>
            <a:off x="182880" y="2514113"/>
            <a:ext cx="4548608" cy="3293209"/>
          </a:xfrm>
          <a:prstGeom prst="rect">
            <a:avLst/>
          </a:prstGeom>
          <a:solidFill>
            <a:schemeClr val="accent2">
              <a:lumMod val="20000"/>
              <a:lumOff val="80000"/>
            </a:schemeClr>
          </a:solidFill>
        </p:spPr>
        <p:txBody>
          <a:bodyPr wrap="square">
            <a:spAutoFit/>
          </a:bodyPr>
          <a:lstStyle/>
          <a:p>
            <a:r>
              <a:rPr lang="en-GB" sz="1600" dirty="0">
                <a:latin typeface="Segoe UI Variable Text" pitchFamily="2" charset="0"/>
              </a:rPr>
              <a:t>Ad hoc networks often have </a:t>
            </a:r>
            <a:r>
              <a:rPr lang="en-GB" sz="1600" b="1" dirty="0">
                <a:latin typeface="Segoe UI Variable Text" pitchFamily="2" charset="0"/>
              </a:rPr>
              <a:t>limited performance</a:t>
            </a:r>
            <a:r>
              <a:rPr lang="en-GB" sz="1600" dirty="0">
                <a:latin typeface="Segoe UI Variable Text" pitchFamily="2" charset="0"/>
              </a:rPr>
              <a:t> compared to traditional networks:</a:t>
            </a:r>
          </a:p>
          <a:p>
            <a:endParaRPr lang="en-GB" sz="1600" dirty="0">
              <a:latin typeface="Segoe UI Variable Text" pitchFamily="2" charset="0"/>
            </a:endParaRPr>
          </a:p>
          <a:p>
            <a:pPr marL="285750" lvl="0" indent="-285750">
              <a:buFont typeface="Arial" panose="020B0604020202020204" pitchFamily="34" charset="0"/>
              <a:buChar char="•"/>
            </a:pPr>
            <a:r>
              <a:rPr lang="en-GB" sz="1600" b="1" dirty="0">
                <a:latin typeface="Segoe UI Variable Text" pitchFamily="2" charset="0"/>
              </a:rPr>
              <a:t>Limited range:</a:t>
            </a:r>
            <a:r>
              <a:rPr lang="en-GB" sz="1600" dirty="0">
                <a:latin typeface="Segoe UI Variable Text" pitchFamily="2" charset="0"/>
              </a:rPr>
              <a:t> Wi-Fi hotspots only cover a small area.</a:t>
            </a:r>
          </a:p>
          <a:p>
            <a:pPr marL="285750" lvl="0" indent="-285750">
              <a:buFont typeface="Arial" panose="020B0604020202020204" pitchFamily="34" charset="0"/>
              <a:buChar char="•"/>
            </a:pPr>
            <a:r>
              <a:rPr lang="en-GB" sz="1600" b="1" dirty="0">
                <a:latin typeface="Segoe UI Variable Text" pitchFamily="2" charset="0"/>
              </a:rPr>
              <a:t>Shared bandwidth:</a:t>
            </a:r>
            <a:r>
              <a:rPr lang="en-GB" sz="1600" dirty="0">
                <a:latin typeface="Segoe UI Variable Text" pitchFamily="2" charset="0"/>
              </a:rPr>
              <a:t> Multiple devices using the same connection can slow speeds.</a:t>
            </a:r>
          </a:p>
          <a:p>
            <a:pPr marL="285750" lvl="0" indent="-285750">
              <a:buFont typeface="Arial" panose="020B0604020202020204" pitchFamily="34" charset="0"/>
              <a:buChar char="•"/>
            </a:pPr>
            <a:r>
              <a:rPr lang="en-GB" sz="1600" b="1" dirty="0">
                <a:latin typeface="Segoe UI Variable Text" pitchFamily="2" charset="0"/>
              </a:rPr>
              <a:t>Interference:</a:t>
            </a:r>
            <a:r>
              <a:rPr lang="en-GB" sz="1600" dirty="0">
                <a:latin typeface="Segoe UI Variable Text" pitchFamily="2" charset="0"/>
              </a:rPr>
              <a:t> Other wireless devices (microwaves, Bluetooth, nearby networks) can reduce performance.</a:t>
            </a:r>
          </a:p>
          <a:p>
            <a:pPr marL="285750" lvl="0" indent="-285750">
              <a:buFont typeface="Arial" panose="020B0604020202020204" pitchFamily="34" charset="0"/>
              <a:buChar char="•"/>
            </a:pPr>
            <a:r>
              <a:rPr lang="en-GB" sz="1600" b="1" dirty="0">
                <a:latin typeface="Segoe UI Variable Text" pitchFamily="2" charset="0"/>
              </a:rPr>
              <a:t>Device dependency:</a:t>
            </a:r>
            <a:r>
              <a:rPr lang="en-GB" sz="1600" dirty="0">
                <a:latin typeface="Segoe UI Variable Text" pitchFamily="2" charset="0"/>
              </a:rPr>
              <a:t> If the host device (e.g., smartphone) moves or loses power, the network is disrupted.</a:t>
            </a:r>
          </a:p>
        </p:txBody>
      </p:sp>
      <p:sp>
        <p:nvSpPr>
          <p:cNvPr id="13" name="TextBox 12">
            <a:extLst>
              <a:ext uri="{FF2B5EF4-FFF2-40B4-BE49-F238E27FC236}">
                <a16:creationId xmlns:a16="http://schemas.microsoft.com/office/drawing/2014/main" id="{1590C3D8-43BE-7780-1F65-26151247ACF3}"/>
              </a:ext>
            </a:extLst>
          </p:cNvPr>
          <p:cNvSpPr txBox="1"/>
          <p:nvPr/>
        </p:nvSpPr>
        <p:spPr>
          <a:xfrm>
            <a:off x="7495952" y="1309947"/>
            <a:ext cx="4513167" cy="348731"/>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a:t>
            </a:r>
          </a:p>
        </p:txBody>
      </p:sp>
      <p:sp>
        <p:nvSpPr>
          <p:cNvPr id="15" name="TextBox 14">
            <a:extLst>
              <a:ext uri="{FF2B5EF4-FFF2-40B4-BE49-F238E27FC236}">
                <a16:creationId xmlns:a16="http://schemas.microsoft.com/office/drawing/2014/main" id="{117D1ADF-60B4-40E3-18F5-5FD632EA6298}"/>
              </a:ext>
            </a:extLst>
          </p:cNvPr>
          <p:cNvSpPr txBox="1"/>
          <p:nvPr/>
        </p:nvSpPr>
        <p:spPr>
          <a:xfrm>
            <a:off x="4926848" y="2514113"/>
            <a:ext cx="2412930" cy="2308324"/>
          </a:xfrm>
          <a:prstGeom prst="rect">
            <a:avLst/>
          </a:prstGeom>
          <a:solidFill>
            <a:schemeClr val="accent1">
              <a:lumMod val="20000"/>
              <a:lumOff val="80000"/>
            </a:schemeClr>
          </a:solidFill>
        </p:spPr>
        <p:txBody>
          <a:bodyPr wrap="square">
            <a:spAutoFit/>
          </a:bodyPr>
          <a:lstStyle/>
          <a:p>
            <a:r>
              <a:rPr lang="en-GB" sz="1600" b="1" dirty="0">
                <a:latin typeface="Segoe UI Variable Text" pitchFamily="2" charset="0"/>
              </a:rPr>
              <a:t>Impact on digital devices</a:t>
            </a:r>
          </a:p>
          <a:p>
            <a:pPr marL="285750" indent="-285750">
              <a:buFont typeface="Arial" panose="020B0604020202020204" pitchFamily="34" charset="0"/>
              <a:buChar char="•"/>
            </a:pPr>
            <a:r>
              <a:rPr lang="en-GB" sz="1600" dirty="0">
                <a:latin typeface="Segoe UI Variable Text" pitchFamily="2" charset="0"/>
              </a:rPr>
              <a:t>Mobile hotspots drain battery life faster.</a:t>
            </a:r>
          </a:p>
          <a:p>
            <a:pPr marL="285750" indent="-285750">
              <a:buFont typeface="Arial" panose="020B0604020202020204" pitchFamily="34" charset="0"/>
              <a:buChar char="•"/>
            </a:pPr>
            <a:r>
              <a:rPr lang="en-GB" sz="1600" dirty="0">
                <a:latin typeface="Segoe UI Variable Text" pitchFamily="2" charset="0"/>
              </a:rPr>
              <a:t>You may use up the monthly data limit.</a:t>
            </a:r>
          </a:p>
          <a:p>
            <a:pPr marL="285750" indent="-285750">
              <a:buFont typeface="Arial" panose="020B0604020202020204" pitchFamily="34" charset="0"/>
              <a:buChar char="•"/>
            </a:pPr>
            <a:r>
              <a:rPr lang="en-GB" sz="1600" dirty="0">
                <a:latin typeface="Segoe UI Variable Text" pitchFamily="2" charset="0"/>
              </a:rPr>
              <a:t>Difficult to monitor signal strength.</a:t>
            </a:r>
          </a:p>
        </p:txBody>
      </p:sp>
      <p:pic>
        <p:nvPicPr>
          <p:cNvPr id="19" name="Picture 18">
            <a:extLst>
              <a:ext uri="{FF2B5EF4-FFF2-40B4-BE49-F238E27FC236}">
                <a16:creationId xmlns:a16="http://schemas.microsoft.com/office/drawing/2014/main" id="{05379FD8-ED76-B64B-576C-1A29020216FC}"/>
              </a:ext>
            </a:extLst>
          </p:cNvPr>
          <p:cNvPicPr>
            <a:picLocks noChangeAspect="1"/>
          </p:cNvPicPr>
          <p:nvPr/>
        </p:nvPicPr>
        <p:blipFill>
          <a:blip r:embed="rId4"/>
          <a:stretch>
            <a:fillRect/>
          </a:stretch>
        </p:blipFill>
        <p:spPr>
          <a:xfrm>
            <a:off x="4926848" y="5339384"/>
            <a:ext cx="638174" cy="638174"/>
          </a:xfrm>
          <a:prstGeom prst="rect">
            <a:avLst/>
          </a:prstGeom>
        </p:spPr>
      </p:pic>
      <p:sp>
        <p:nvSpPr>
          <p:cNvPr id="20" name="TextBox 19">
            <a:extLst>
              <a:ext uri="{FF2B5EF4-FFF2-40B4-BE49-F238E27FC236}">
                <a16:creationId xmlns:a16="http://schemas.microsoft.com/office/drawing/2014/main" id="{142FB30E-F811-5721-7F37-5BA0983C5456}"/>
              </a:ext>
            </a:extLst>
          </p:cNvPr>
          <p:cNvSpPr txBox="1"/>
          <p:nvPr/>
        </p:nvSpPr>
        <p:spPr>
          <a:xfrm>
            <a:off x="5565022" y="5366083"/>
            <a:ext cx="2175480" cy="584775"/>
          </a:xfrm>
          <a:prstGeom prst="rect">
            <a:avLst/>
          </a:prstGeom>
          <a:noFill/>
        </p:spPr>
        <p:txBody>
          <a:bodyPr wrap="square">
            <a:spAutoFit/>
          </a:bodyPr>
          <a:lstStyle/>
          <a:p>
            <a:r>
              <a:rPr lang="en-GB" sz="1600" b="1" dirty="0">
                <a:latin typeface="Segoe UI Variable Text" pitchFamily="2" charset="0"/>
              </a:rPr>
              <a:t>Activity – Networks</a:t>
            </a:r>
          </a:p>
          <a:p>
            <a:r>
              <a:rPr lang="en-GB" sz="1600" dirty="0">
                <a:latin typeface="Segoe UI Variable Text" pitchFamily="2" charset="0"/>
              </a:rPr>
              <a:t>Complete Activity C.</a:t>
            </a:r>
          </a:p>
        </p:txBody>
      </p:sp>
      <p:pic>
        <p:nvPicPr>
          <p:cNvPr id="2" name="Online Media 1" title="What is a Hotspot?">
            <a:hlinkClick r:id="" action="ppaction://media"/>
            <a:extLst>
              <a:ext uri="{FF2B5EF4-FFF2-40B4-BE49-F238E27FC236}">
                <a16:creationId xmlns:a16="http://schemas.microsoft.com/office/drawing/2014/main" id="{70C364F8-B7A2-6CB0-6AB7-4D59DA510809}"/>
              </a:ext>
            </a:extLst>
          </p:cNvPr>
          <p:cNvPicPr>
            <a:picLocks noRot="1" noChangeAspect="1"/>
          </p:cNvPicPr>
          <p:nvPr>
            <a:videoFile r:link="rId1"/>
          </p:nvPr>
        </p:nvPicPr>
        <p:blipFill>
          <a:blip r:embed="rId5"/>
          <a:stretch>
            <a:fillRect/>
          </a:stretch>
        </p:blipFill>
        <p:spPr>
          <a:xfrm>
            <a:off x="7495951" y="1812064"/>
            <a:ext cx="4513167" cy="2549940"/>
          </a:xfrm>
          <a:prstGeom prst="rect">
            <a:avLst/>
          </a:prstGeom>
        </p:spPr>
      </p:pic>
      <p:sp>
        <p:nvSpPr>
          <p:cNvPr id="3" name="TextBox 2">
            <a:extLst>
              <a:ext uri="{FF2B5EF4-FFF2-40B4-BE49-F238E27FC236}">
                <a16:creationId xmlns:a16="http://schemas.microsoft.com/office/drawing/2014/main" id="{78ED0C45-C9A1-88F6-6A92-E461060D6792}"/>
              </a:ext>
            </a:extLst>
          </p:cNvPr>
          <p:cNvSpPr txBox="1"/>
          <p:nvPr/>
        </p:nvSpPr>
        <p:spPr>
          <a:xfrm>
            <a:off x="7495951" y="4515390"/>
            <a:ext cx="4635079" cy="738664"/>
          </a:xfrm>
          <a:prstGeom prst="rect">
            <a:avLst/>
          </a:prstGeom>
          <a:noFill/>
        </p:spPr>
        <p:txBody>
          <a:bodyPr wrap="square" rtlCol="0">
            <a:spAutoFit/>
          </a:bodyPr>
          <a:lstStyle/>
          <a:p>
            <a:r>
              <a:rPr lang="en-GB" sz="1400" dirty="0">
                <a:latin typeface="Segoe UI Variable Text" pitchFamily="2" charset="0"/>
              </a:rPr>
              <a:t>This video will explain several concepts that have been covered in the previous slides such as: Tethering, Hotspots and VPN. </a:t>
            </a:r>
          </a:p>
        </p:txBody>
      </p:sp>
      <p:sp>
        <p:nvSpPr>
          <p:cNvPr id="4" name="Isosceles Triangle 3">
            <a:extLst>
              <a:ext uri="{FF2B5EF4-FFF2-40B4-BE49-F238E27FC236}">
                <a16:creationId xmlns:a16="http://schemas.microsoft.com/office/drawing/2014/main" id="{C4E41AEE-FF49-B652-3DC4-F209783F4548}"/>
              </a:ext>
            </a:extLst>
          </p:cNvPr>
          <p:cNvSpPr/>
          <p:nvPr/>
        </p:nvSpPr>
        <p:spPr>
          <a:xfrm>
            <a:off x="11674549" y="4269383"/>
            <a:ext cx="159488" cy="18524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079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3FF75-6FC7-FCCA-737E-B5DC16F36F3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0A9E65FA-6652-9283-346D-1BCD2137D9C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Network availability</a:t>
            </a:r>
          </a:p>
        </p:txBody>
      </p:sp>
      <p:sp>
        <p:nvSpPr>
          <p:cNvPr id="17" name="TextBox 16">
            <a:extLst>
              <a:ext uri="{FF2B5EF4-FFF2-40B4-BE49-F238E27FC236}">
                <a16:creationId xmlns:a16="http://schemas.microsoft.com/office/drawing/2014/main" id="{4B99060D-839A-FE52-7792-F291373DBF71}"/>
              </a:ext>
            </a:extLst>
          </p:cNvPr>
          <p:cNvSpPr txBox="1"/>
          <p:nvPr/>
        </p:nvSpPr>
        <p:spPr>
          <a:xfrm>
            <a:off x="182879" y="1294180"/>
            <a:ext cx="7100421" cy="584775"/>
          </a:xfrm>
          <a:prstGeom prst="rect">
            <a:avLst/>
          </a:prstGeom>
          <a:solidFill>
            <a:schemeClr val="bg1">
              <a:lumMod val="95000"/>
            </a:schemeClr>
          </a:solidFill>
        </p:spPr>
        <p:txBody>
          <a:bodyPr wrap="square">
            <a:spAutoFit/>
          </a:bodyPr>
          <a:lstStyle/>
          <a:p>
            <a:r>
              <a:rPr lang="en-GB" sz="1600" b="1" dirty="0">
                <a:latin typeface="Segoe UI Variable Text" pitchFamily="2" charset="0"/>
              </a:rPr>
              <a:t>Network availability </a:t>
            </a:r>
            <a:r>
              <a:rPr lang="en-GB" sz="1600" dirty="0">
                <a:latin typeface="Segoe UI Variable Text" pitchFamily="2" charset="0"/>
              </a:rPr>
              <a:t>varies depending on location, infrastructure, and coverage</a:t>
            </a:r>
          </a:p>
        </p:txBody>
      </p:sp>
      <p:sp>
        <p:nvSpPr>
          <p:cNvPr id="18" name="TextBox 17">
            <a:extLst>
              <a:ext uri="{FF2B5EF4-FFF2-40B4-BE49-F238E27FC236}">
                <a16:creationId xmlns:a16="http://schemas.microsoft.com/office/drawing/2014/main" id="{706C9D51-E577-393D-F4A0-1E6A3C66F5FA}"/>
              </a:ext>
            </a:extLst>
          </p:cNvPr>
          <p:cNvSpPr txBox="1"/>
          <p:nvPr/>
        </p:nvSpPr>
        <p:spPr>
          <a:xfrm>
            <a:off x="182880" y="1943041"/>
            <a:ext cx="7100420" cy="338554"/>
          </a:xfrm>
          <a:prstGeom prst="rect">
            <a:avLst/>
          </a:prstGeom>
          <a:solidFill>
            <a:schemeClr val="bg1">
              <a:lumMod val="85000"/>
            </a:schemeClr>
          </a:solidFill>
        </p:spPr>
        <p:txBody>
          <a:bodyPr wrap="square">
            <a:spAutoFit/>
          </a:bodyPr>
          <a:lstStyle/>
          <a:p>
            <a:pPr algn="ctr"/>
            <a:r>
              <a:rPr lang="en-GB" sz="1600" b="1" dirty="0">
                <a:latin typeface="Segoe UI Variable Text" pitchFamily="2" charset="0"/>
              </a:rPr>
              <a:t>Issues that affect network availability</a:t>
            </a:r>
            <a:endParaRPr lang="en-GB" sz="1600" dirty="0">
              <a:latin typeface="Segoe UI Variable Text" pitchFamily="2" charset="0"/>
            </a:endParaRPr>
          </a:p>
        </p:txBody>
      </p:sp>
      <p:graphicFrame>
        <p:nvGraphicFramePr>
          <p:cNvPr id="19" name="Table 18">
            <a:extLst>
              <a:ext uri="{FF2B5EF4-FFF2-40B4-BE49-F238E27FC236}">
                <a16:creationId xmlns:a16="http://schemas.microsoft.com/office/drawing/2014/main" id="{2EDA46DD-2317-5DF0-3E0B-E3379BE070E5}"/>
              </a:ext>
            </a:extLst>
          </p:cNvPr>
          <p:cNvGraphicFramePr>
            <a:graphicFrameLocks noGrp="1"/>
          </p:cNvGraphicFramePr>
          <p:nvPr>
            <p:extLst>
              <p:ext uri="{D42A27DB-BD31-4B8C-83A1-F6EECF244321}">
                <p14:modId xmlns:p14="http://schemas.microsoft.com/office/powerpoint/2010/main" val="2878045943"/>
              </p:ext>
            </p:extLst>
          </p:nvPr>
        </p:nvGraphicFramePr>
        <p:xfrm>
          <a:off x="182880" y="2442140"/>
          <a:ext cx="7100422" cy="3552082"/>
        </p:xfrm>
        <a:graphic>
          <a:graphicData uri="http://schemas.openxmlformats.org/drawingml/2006/table">
            <a:tbl>
              <a:tblPr firstRow="1" bandRow="1">
                <a:tableStyleId>{5940675A-B579-460E-94D1-54222C63F5DA}</a:tableStyleId>
              </a:tblPr>
              <a:tblGrid>
                <a:gridCol w="3550211">
                  <a:extLst>
                    <a:ext uri="{9D8B030D-6E8A-4147-A177-3AD203B41FA5}">
                      <a16:colId xmlns:a16="http://schemas.microsoft.com/office/drawing/2014/main" val="1460349569"/>
                    </a:ext>
                  </a:extLst>
                </a:gridCol>
                <a:gridCol w="3550211">
                  <a:extLst>
                    <a:ext uri="{9D8B030D-6E8A-4147-A177-3AD203B41FA5}">
                      <a16:colId xmlns:a16="http://schemas.microsoft.com/office/drawing/2014/main" val="1031109753"/>
                    </a:ext>
                  </a:extLst>
                </a:gridCol>
              </a:tblGrid>
              <a:tr h="1967122">
                <a:tc>
                  <a:txBody>
                    <a:bodyPr/>
                    <a:lstStyle/>
                    <a:p>
                      <a:pPr algn="ctr"/>
                      <a:r>
                        <a:rPr lang="en-GB" sz="1400" dirty="0">
                          <a:latin typeface="Segoe UI Variable Text" pitchFamily="2" charset="0"/>
                        </a:rPr>
                        <a:t>🌄 </a:t>
                      </a:r>
                      <a:r>
                        <a:rPr lang="en-GB" sz="1400" b="1" dirty="0">
                          <a:latin typeface="Segoe UI Variable Text" pitchFamily="2" charset="0"/>
                        </a:rPr>
                        <a:t>Rural vs City Locations</a:t>
                      </a:r>
                    </a:p>
                    <a:p>
                      <a:pPr algn="ctr"/>
                      <a:endParaRPr lang="en-GB" sz="1600" b="1" dirty="0">
                        <a:latin typeface="Segoe UI Variable Text" pitchFamily="2" charset="0"/>
                      </a:endParaRPr>
                    </a:p>
                    <a:p>
                      <a:pPr algn="ctr"/>
                      <a:r>
                        <a:rPr lang="en-GB" sz="1400" b="0" dirty="0">
                          <a:latin typeface="Segoe UI Variable Text" pitchFamily="2" charset="0"/>
                        </a:rPr>
                        <a:t>Rural areas may have fewer cell towers or broadband options, leading to poor connectivity and blackspots. Cities have denser infrastructure and better coverage.</a:t>
                      </a:r>
                    </a:p>
                  </a:txBody>
                  <a:tcPr/>
                </a:tc>
                <a:tc>
                  <a:txBody>
                    <a:bodyPr/>
                    <a:lstStyle/>
                    <a:p>
                      <a:pPr algn="ctr"/>
                      <a:r>
                        <a:rPr lang="en-GB" sz="1400" dirty="0">
                          <a:latin typeface="Segoe UI Variable Text" pitchFamily="2" charset="0"/>
                        </a:rPr>
                        <a:t>🌍 </a:t>
                      </a:r>
                      <a:r>
                        <a:rPr lang="en-GB" sz="1400" b="1" dirty="0">
                          <a:latin typeface="Segoe UI Variable Text" pitchFamily="2" charset="0"/>
                        </a:rPr>
                        <a:t>Developed vs Developing Countries</a:t>
                      </a:r>
                    </a:p>
                    <a:p>
                      <a:pPr algn="ctr"/>
                      <a:endParaRPr lang="en-GB" sz="1600" b="1" dirty="0">
                        <a:latin typeface="Segoe UI Variable Text" pitchFamily="2" charset="0"/>
                      </a:endParaRPr>
                    </a:p>
                    <a:p>
                      <a:pPr algn="ctr"/>
                      <a:r>
                        <a:rPr lang="en-GB" sz="1400" b="0" dirty="0">
                          <a:latin typeface="Segoe UI Variable Text" pitchFamily="2" charset="0"/>
                        </a:rPr>
                        <a:t>Developed countries often have reliable broadband, 4G/5G coverage, and fibre networks. Developing countries may rely on older technology with lower speeds and less coverage.</a:t>
                      </a:r>
                    </a:p>
                  </a:txBody>
                  <a:tcPr/>
                </a:tc>
                <a:extLst>
                  <a:ext uri="{0D108BD9-81ED-4DB2-BD59-A6C34878D82A}">
                    <a16:rowId xmlns:a16="http://schemas.microsoft.com/office/drawing/2014/main" val="2963076987"/>
                  </a:ext>
                </a:extLst>
              </a:tr>
              <a:tr h="386021">
                <a:tc>
                  <a:txBody>
                    <a:bodyPr/>
                    <a:lstStyle/>
                    <a:p>
                      <a:pPr algn="ctr"/>
                      <a:r>
                        <a:rPr lang="en-GB" sz="1400" dirty="0">
                          <a:latin typeface="Segoe UI Variable Text" pitchFamily="2" charset="0"/>
                        </a:rPr>
                        <a:t>🏗️ </a:t>
                      </a:r>
                      <a:r>
                        <a:rPr lang="en-GB" sz="1400" b="1" dirty="0">
                          <a:latin typeface="Segoe UI Variable Text" pitchFamily="2" charset="0"/>
                        </a:rPr>
                        <a:t>Available Infrastructure</a:t>
                      </a:r>
                    </a:p>
                    <a:p>
                      <a:pPr algn="ctr"/>
                      <a:endParaRPr lang="en-GB" sz="1400" b="1" dirty="0">
                        <a:latin typeface="Segoe UI Variable Text" pitchFamily="2" charset="0"/>
                      </a:endParaRPr>
                    </a:p>
                    <a:p>
                      <a:pPr algn="ctr"/>
                      <a:r>
                        <a:rPr lang="en-GB" sz="1400" dirty="0">
                          <a:latin typeface="Segoe UI Variable Text" pitchFamily="2" charset="0"/>
                        </a:rPr>
                        <a:t>The number of towers, fibre connections, and network equipment affects reliability and speed.</a:t>
                      </a:r>
                    </a:p>
                  </a:txBody>
                  <a:tcPr/>
                </a:tc>
                <a:tc>
                  <a:txBody>
                    <a:bodyPr/>
                    <a:lstStyle/>
                    <a:p>
                      <a:pPr algn="ctr"/>
                      <a:r>
                        <a:rPr lang="en-GB" sz="1400" dirty="0">
                          <a:latin typeface="Segoe UI Variable Text" pitchFamily="2" charset="0"/>
                        </a:rPr>
                        <a:t>📡 </a:t>
                      </a:r>
                      <a:r>
                        <a:rPr lang="en-GB" sz="1400" b="1" dirty="0">
                          <a:latin typeface="Segoe UI Variable Text" pitchFamily="2" charset="0"/>
                        </a:rPr>
                        <a:t>Mobile Network Coverage</a:t>
                      </a:r>
                    </a:p>
                    <a:p>
                      <a:pPr algn="ctr"/>
                      <a:endParaRPr lang="en-GB" sz="1400" b="1" dirty="0">
                        <a:latin typeface="Segoe UI Variable Text" pitchFamily="2" charset="0"/>
                      </a:endParaRPr>
                    </a:p>
                    <a:p>
                      <a:pPr algn="ctr"/>
                      <a:r>
                        <a:rPr lang="en-GB" sz="1400" b="0" dirty="0">
                          <a:latin typeface="Segoe UI Variable Text" pitchFamily="2" charset="0"/>
                        </a:rPr>
                        <a:t>Some areas may lack 4G/5G coverage, limiting hotspot performance. Rural “blackspots” are common in valleys or remote areas.</a:t>
                      </a:r>
                    </a:p>
                    <a:p>
                      <a:pPr algn="ctr"/>
                      <a:endParaRPr lang="en-GB" sz="1400" b="0" dirty="0">
                        <a:latin typeface="Segoe UI Variable Text" pitchFamily="2" charset="0"/>
                      </a:endParaRPr>
                    </a:p>
                  </a:txBody>
                  <a:tcPr/>
                </a:tc>
                <a:extLst>
                  <a:ext uri="{0D108BD9-81ED-4DB2-BD59-A6C34878D82A}">
                    <a16:rowId xmlns:a16="http://schemas.microsoft.com/office/drawing/2014/main" val="2923486127"/>
                  </a:ext>
                </a:extLst>
              </a:tr>
            </a:tbl>
          </a:graphicData>
        </a:graphic>
      </p:graphicFrame>
      <p:sp>
        <p:nvSpPr>
          <p:cNvPr id="20" name="TextBox 19">
            <a:extLst>
              <a:ext uri="{FF2B5EF4-FFF2-40B4-BE49-F238E27FC236}">
                <a16:creationId xmlns:a16="http://schemas.microsoft.com/office/drawing/2014/main" id="{D39A6015-C5C5-2CEA-1658-44A22AF7EC8D}"/>
              </a:ext>
            </a:extLst>
          </p:cNvPr>
          <p:cNvSpPr txBox="1"/>
          <p:nvPr/>
        </p:nvSpPr>
        <p:spPr>
          <a:xfrm>
            <a:off x="7442790" y="1294180"/>
            <a:ext cx="4651389"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a:t>
            </a:r>
          </a:p>
        </p:txBody>
      </p:sp>
      <p:pic>
        <p:nvPicPr>
          <p:cNvPr id="21" name="Online Media 20" title="Connecting Scottish rural communities">
            <a:hlinkClick r:id="" action="ppaction://media"/>
            <a:extLst>
              <a:ext uri="{FF2B5EF4-FFF2-40B4-BE49-F238E27FC236}">
                <a16:creationId xmlns:a16="http://schemas.microsoft.com/office/drawing/2014/main" id="{019945AB-5E52-8DF6-087F-2681CBCE30C7}"/>
              </a:ext>
            </a:extLst>
          </p:cNvPr>
          <p:cNvPicPr>
            <a:picLocks noRot="1" noChangeAspect="1"/>
          </p:cNvPicPr>
          <p:nvPr>
            <a:videoFile r:link="rId1"/>
          </p:nvPr>
        </p:nvPicPr>
        <p:blipFill>
          <a:blip r:embed="rId4"/>
          <a:stretch>
            <a:fillRect/>
          </a:stretch>
        </p:blipFill>
        <p:spPr>
          <a:xfrm>
            <a:off x="7442790" y="1755606"/>
            <a:ext cx="4651389" cy="2628035"/>
          </a:xfrm>
          <a:prstGeom prst="rect">
            <a:avLst/>
          </a:prstGeom>
        </p:spPr>
      </p:pic>
      <p:pic>
        <p:nvPicPr>
          <p:cNvPr id="22" name="Picture 21">
            <a:extLst>
              <a:ext uri="{FF2B5EF4-FFF2-40B4-BE49-F238E27FC236}">
                <a16:creationId xmlns:a16="http://schemas.microsoft.com/office/drawing/2014/main" id="{18D20771-6F5E-D329-F787-42130B29FDAF}"/>
              </a:ext>
            </a:extLst>
          </p:cNvPr>
          <p:cNvPicPr>
            <a:picLocks noChangeAspect="1"/>
          </p:cNvPicPr>
          <p:nvPr/>
        </p:nvPicPr>
        <p:blipFill>
          <a:blip r:embed="rId5"/>
          <a:stretch>
            <a:fillRect/>
          </a:stretch>
        </p:blipFill>
        <p:spPr>
          <a:xfrm>
            <a:off x="7478662" y="4648268"/>
            <a:ext cx="638174" cy="638174"/>
          </a:xfrm>
          <a:prstGeom prst="rect">
            <a:avLst/>
          </a:prstGeom>
        </p:spPr>
      </p:pic>
      <p:sp>
        <p:nvSpPr>
          <p:cNvPr id="23" name="TextBox 22">
            <a:extLst>
              <a:ext uri="{FF2B5EF4-FFF2-40B4-BE49-F238E27FC236}">
                <a16:creationId xmlns:a16="http://schemas.microsoft.com/office/drawing/2014/main" id="{181909FA-42F1-D071-3379-E03920CC9AA6}"/>
              </a:ext>
            </a:extLst>
          </p:cNvPr>
          <p:cNvSpPr txBox="1"/>
          <p:nvPr/>
        </p:nvSpPr>
        <p:spPr>
          <a:xfrm>
            <a:off x="8116835" y="4674967"/>
            <a:ext cx="3977343" cy="1077218"/>
          </a:xfrm>
          <a:prstGeom prst="rect">
            <a:avLst/>
          </a:prstGeom>
          <a:noFill/>
        </p:spPr>
        <p:txBody>
          <a:bodyPr wrap="square">
            <a:spAutoFit/>
          </a:bodyPr>
          <a:lstStyle/>
          <a:p>
            <a:r>
              <a:rPr lang="en-GB" sz="1600" b="1" dirty="0">
                <a:latin typeface="Segoe UI Variable Text" pitchFamily="2" charset="0"/>
              </a:rPr>
              <a:t>Activity</a:t>
            </a:r>
          </a:p>
          <a:p>
            <a:r>
              <a:rPr lang="en-GB" sz="1600" dirty="0">
                <a:latin typeface="Segoe UI Variable Text" pitchFamily="2" charset="0"/>
              </a:rPr>
              <a:t>Watch the following video:</a:t>
            </a:r>
          </a:p>
          <a:p>
            <a:pPr marL="342900" indent="-342900">
              <a:buFont typeface="+mj-lt"/>
              <a:buAutoNum type="arabicPeriod"/>
            </a:pPr>
            <a:r>
              <a:rPr lang="en-GB" sz="1600" dirty="0">
                <a:latin typeface="Segoe UI Variable Text" pitchFamily="2" charset="0"/>
              </a:rPr>
              <a:t>Why are they doing this?</a:t>
            </a:r>
          </a:p>
          <a:p>
            <a:pPr marL="342900" indent="-342900">
              <a:buFont typeface="+mj-lt"/>
              <a:buAutoNum type="arabicPeriod"/>
            </a:pPr>
            <a:r>
              <a:rPr lang="en-GB" sz="1600" dirty="0">
                <a:latin typeface="Segoe UI Variable Text" pitchFamily="2" charset="0"/>
              </a:rPr>
              <a:t>What impact will this have?</a:t>
            </a:r>
          </a:p>
        </p:txBody>
      </p:sp>
    </p:spTree>
    <p:extLst>
      <p:ext uri="{BB962C8B-B14F-4D97-AF65-F5344CB8AC3E}">
        <p14:creationId xmlns:p14="http://schemas.microsoft.com/office/powerpoint/2010/main" val="146618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1"/>
                </p:tgtEl>
              </p:cMediaNode>
            </p:video>
            <p:seq concurrent="1" nextAc="seek">
              <p:cTn id="8" restart="whenNotActive" fill="hold" evtFilter="cancelBubble" nodeType="interactiveSeq">
                <p:stCondLst>
                  <p:cond evt="onClick" delay="0">
                    <p:tgtEl>
                      <p:spTgt spid="2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
                                        </p:tgtEl>
                                      </p:cBhvr>
                                    </p:cmd>
                                  </p:childTnLst>
                                </p:cTn>
                              </p:par>
                            </p:childTnLst>
                          </p:cTn>
                        </p:par>
                      </p:childTnLst>
                    </p:cTn>
                  </p:par>
                </p:childTnLst>
              </p:cTn>
              <p:nextCondLst>
                <p:cond evt="onClick" delay="0">
                  <p:tgtEl>
                    <p:spTgt spid="21"/>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BD77A5-E7D4-09FD-B286-197FFDF86CBF}"/>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Main task</a:t>
            </a:r>
          </a:p>
        </p:txBody>
      </p:sp>
      <p:sp>
        <p:nvSpPr>
          <p:cNvPr id="3" name="TextBox 2">
            <a:extLst>
              <a:ext uri="{FF2B5EF4-FFF2-40B4-BE49-F238E27FC236}">
                <a16:creationId xmlns:a16="http://schemas.microsoft.com/office/drawing/2014/main" id="{DFDED51B-CFDF-F311-69E9-A87F6D4E0AB9}"/>
              </a:ext>
            </a:extLst>
          </p:cNvPr>
          <p:cNvSpPr txBox="1"/>
          <p:nvPr/>
        </p:nvSpPr>
        <p:spPr>
          <a:xfrm>
            <a:off x="182879" y="1294180"/>
            <a:ext cx="8865427" cy="369332"/>
          </a:xfrm>
          <a:prstGeom prst="rect">
            <a:avLst/>
          </a:prstGeom>
          <a:noFill/>
        </p:spPr>
        <p:txBody>
          <a:bodyPr wrap="square">
            <a:spAutoFit/>
          </a:bodyPr>
          <a:lstStyle/>
          <a:p>
            <a:r>
              <a:rPr lang="en-GB" dirty="0">
                <a:latin typeface="Segoe UI Variable Text" pitchFamily="2" charset="0"/>
              </a:rPr>
              <a:t>Complete the </a:t>
            </a:r>
            <a:r>
              <a:rPr lang="en-GB" b="1" dirty="0">
                <a:latin typeface="Segoe UI Variable Text" pitchFamily="2" charset="0"/>
              </a:rPr>
              <a:t>Lesson 1: Communication technologies (Workbook)</a:t>
            </a:r>
          </a:p>
        </p:txBody>
      </p:sp>
    </p:spTree>
    <p:extLst>
      <p:ext uri="{BB962C8B-B14F-4D97-AF65-F5344CB8AC3E}">
        <p14:creationId xmlns:p14="http://schemas.microsoft.com/office/powerpoint/2010/main" val="209938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640</TotalTime>
  <Words>1004</Words>
  <Application>Microsoft Office PowerPoint</Application>
  <PresentationFormat>Widescreen</PresentationFormat>
  <Paragraphs>104</Paragraphs>
  <Slides>8</Slides>
  <Notes>4</Notes>
  <HiddenSlides>0</HiddenSlides>
  <MMClips>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Aptos</vt:lpstr>
      <vt:lpstr>Aptos Display</vt:lpstr>
      <vt:lpstr>Arial</vt:lpstr>
      <vt:lpstr>Segoe UI Black</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21</cp:revision>
  <dcterms:created xsi:type="dcterms:W3CDTF">2025-03-08T14:05:16Z</dcterms:created>
  <dcterms:modified xsi:type="dcterms:W3CDTF">2025-09-08T08:48:38Z</dcterms:modified>
</cp:coreProperties>
</file>